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6" r:id="rId4"/>
    <p:sldId id="277" r:id="rId5"/>
    <p:sldId id="257" r:id="rId6"/>
    <p:sldId id="258" r:id="rId7"/>
    <p:sldId id="259" r:id="rId8"/>
    <p:sldId id="261" r:id="rId9"/>
    <p:sldId id="287" r:id="rId10"/>
    <p:sldId id="262" r:id="rId11"/>
    <p:sldId id="263" r:id="rId12"/>
    <p:sldId id="264" r:id="rId13"/>
    <p:sldId id="260" r:id="rId14"/>
    <p:sldId id="266" r:id="rId15"/>
    <p:sldId id="267" r:id="rId16"/>
    <p:sldId id="284" r:id="rId17"/>
    <p:sldId id="281" r:id="rId18"/>
    <p:sldId id="280" r:id="rId19"/>
    <p:sldId id="270" r:id="rId20"/>
    <p:sldId id="275" r:id="rId21"/>
    <p:sldId id="272" r:id="rId22"/>
    <p:sldId id="273" r:id="rId23"/>
    <p:sldId id="286" r:id="rId24"/>
    <p:sldId id="279" r:id="rId25"/>
    <p:sldId id="274" r:id="rId26"/>
    <p:sldId id="288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4472C4"/>
    <a:srgbClr val="F1E4A5"/>
    <a:srgbClr val="E4CE59"/>
    <a:srgbClr val="ECA220"/>
    <a:srgbClr val="12762E"/>
    <a:srgbClr val="EAD77A"/>
    <a:srgbClr val="C2C290"/>
    <a:srgbClr val="A6A6A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5C41C-8856-462A-801C-8ABA161ED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B176AA-D07F-4761-85E9-AA99FD07C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61CDA3-2F34-48BB-8128-8895B1A6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62ECA-FC03-4948-9DE4-7D1586F8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0D281A-624C-4D10-973C-3302CB93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94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6CA1D-BB95-4E9A-B121-707EFF9E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35DBA0-AC91-4181-B64E-0B7691BB8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30431B-DCF0-4029-9A5A-87DF3341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03DD23-8411-4E23-BD4E-2896D030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1E4145-A478-468B-9BFC-5201E5F6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842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F3DAD7E-17D5-4B50-87A0-7F3166477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08033CE-29DB-4784-90CA-1D46223EB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045EF5-E22D-402D-BD7A-A589723F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202969-3345-43C0-8246-B08A264E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D16E4C-FE62-4512-8F84-F300CA76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64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C6F4A-2BF9-4431-90B8-FC919F96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ECFD5A-16EF-4338-87EE-3B485620F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1B43A0-10EE-466E-9278-524A5F3E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806659-4CE2-41EA-ADE3-D0D706EE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0E51E3-8222-46EA-9DC5-4398620D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51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9BD20F-696C-42A5-8104-96D33208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A0C32B-CA0E-48CB-98CD-9FC4BE968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2E4288-C6E0-42C3-A196-3BF1910BE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1132E9-450F-402A-8189-23167321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DE3F71-9327-4B65-B5E4-9C8A7638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18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E6DDA-067C-480C-A6F2-CB8B056A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077EDE-BEF8-4436-B03E-D3B123FC2B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46F8D9-6B5F-4F8B-865E-1F0ABC835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A3691D-DEF9-4503-B134-37275C20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B09A39-ABDF-4322-8A3D-F26BA840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4B1196-2756-4DC2-8840-38FFC7AD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51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BC833-B8E2-4B6A-B13E-1AB93F2A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E33BC8-2F0B-4DA6-A68C-0C8661EC2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42ADE5-45DD-448E-A662-B0A414EE3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9DD9A73-DE07-448D-A950-C17E8506F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E49DAB3-3D86-4FD7-BFAF-45318FB6D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854E9E-ADDE-43BB-B3EB-CDAF568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6482D9-3E9D-435B-993C-D9D89E0A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54EAB0A-8ED4-449A-A760-3AD1F1BF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55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60C5A-C91D-44E0-9851-B59889FC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B13FFC-6C1E-42E5-A0FC-7B74DBA9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9E1D0CC-D4A3-43A4-AF14-79F8CE14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B55604-8E13-40E6-8D17-9AA09C7B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03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0255C3-DC9F-44E2-8F82-AAECE247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A38CF6F-987B-4021-98AA-1B81A40C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779C68-2D20-4474-87E7-6D2CF48B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5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4379A-5FBC-47FF-94F8-F9EB240A4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908F5A-A825-45BC-B953-036461F4C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C7F8CF-A78E-4A82-A74A-28C47F42F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2A63D3-E2EF-49BE-A90C-4CAC0576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63784A-0A0E-41B3-82C9-89EFBC09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F9EB5B8-05D6-447C-BB59-BE69CB3D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72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A77152-AB35-4B72-9A8C-82DAA5A7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DE7336A-6D07-4E7D-9EC3-815ACAE14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0F99D8-3FF9-43D4-A4DA-A9F477860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BFDB6-8F2D-42E9-864D-A9E75FFF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2E38D3-EA9F-41DF-8293-03A174C8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495D7E-A1E9-4408-B10A-F9E87D88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89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021795-8450-4F4D-9498-370262C1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5A5992-F5B7-4A27-8B49-ED57C9876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443FF3-EF7D-4DDC-B4BC-B3F934CBF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A4EA0-0CFD-493F-AD27-8A83674AFCA7}" type="datetimeFigureOut">
              <a:rPr lang="zh-TW" altLang="en-US" smtClean="0"/>
              <a:t>2021/12/28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0DF0F0-DCC8-4FF4-B61C-233643493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4D9F22-7E5D-40F4-B4FE-C7C9B5715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DE332-AC94-4808-95B6-6CEC346852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62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4669D7-30E3-4786-88F1-62720ED38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2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EA76590-1501-403A-AB35-DB7D9524B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619" y="729000"/>
            <a:ext cx="93907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93DA513-FA45-40F8-9405-0DC3E1353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8" y="369000"/>
            <a:ext cx="10827685" cy="612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03C0A3D-DFFF-4E73-BC54-E931F845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517" y="414019"/>
            <a:ext cx="1835845" cy="152763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1A84AE2B-CD50-4A69-8F74-F5D5CEE0CCA2}"/>
              </a:ext>
            </a:extLst>
          </p:cNvPr>
          <p:cNvGrpSpPr/>
          <p:nvPr/>
        </p:nvGrpSpPr>
        <p:grpSpPr>
          <a:xfrm>
            <a:off x="6669156" y="4408084"/>
            <a:ext cx="500022" cy="369332"/>
            <a:chOff x="6639339" y="4596925"/>
            <a:chExt cx="500022" cy="36933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F75334F-986D-4C0B-9E9D-D304A55525B6}"/>
                </a:ext>
              </a:extLst>
            </p:cNvPr>
            <p:cNvSpPr/>
            <p:nvPr/>
          </p:nvSpPr>
          <p:spPr>
            <a:xfrm>
              <a:off x="6639339" y="4660900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F888203-C06F-48B9-972A-486C0AD49E98}"/>
                </a:ext>
              </a:extLst>
            </p:cNvPr>
            <p:cNvSpPr txBox="1"/>
            <p:nvPr/>
          </p:nvSpPr>
          <p:spPr>
            <a:xfrm>
              <a:off x="6662949" y="459692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5.1</a:t>
              </a:r>
              <a:endParaRPr lang="zh-TW" altLang="en-US" dirty="0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0F9CDF25-8F65-4748-9F7A-3BE251350E90}"/>
              </a:ext>
            </a:extLst>
          </p:cNvPr>
          <p:cNvGrpSpPr/>
          <p:nvPr/>
        </p:nvGrpSpPr>
        <p:grpSpPr>
          <a:xfrm>
            <a:off x="2017170" y="4218240"/>
            <a:ext cx="593432" cy="369332"/>
            <a:chOff x="2066865" y="4069154"/>
            <a:chExt cx="593432" cy="36933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885446-90D9-47E3-B1B6-8777C63D587D}"/>
                </a:ext>
              </a:extLst>
            </p:cNvPr>
            <p:cNvSpPr/>
            <p:nvPr/>
          </p:nvSpPr>
          <p:spPr>
            <a:xfrm>
              <a:off x="2115931" y="4126820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18D3EB0-95E8-423F-B0F6-6B6CB5C02895}"/>
                </a:ext>
              </a:extLst>
            </p:cNvPr>
            <p:cNvSpPr txBox="1"/>
            <p:nvPr/>
          </p:nvSpPr>
          <p:spPr>
            <a:xfrm>
              <a:off x="2066865" y="406915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24.6</a:t>
              </a:r>
              <a:endParaRPr lang="zh-TW" altLang="en-US" dirty="0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A9C060B5-44D4-4521-9EC6-664BC2FD7830}"/>
              </a:ext>
            </a:extLst>
          </p:cNvPr>
          <p:cNvGrpSpPr/>
          <p:nvPr/>
        </p:nvGrpSpPr>
        <p:grpSpPr>
          <a:xfrm>
            <a:off x="2011153" y="1992001"/>
            <a:ext cx="593432" cy="369332"/>
            <a:chOff x="2060848" y="2230544"/>
            <a:chExt cx="593432" cy="36933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88B5817-1A8A-44AF-A649-3913A670F833}"/>
                </a:ext>
              </a:extLst>
            </p:cNvPr>
            <p:cNvSpPr/>
            <p:nvPr/>
          </p:nvSpPr>
          <p:spPr>
            <a:xfrm>
              <a:off x="2115931" y="2288210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DDB3DDF-EDA3-48AC-A958-AA70A3CF20B4}"/>
                </a:ext>
              </a:extLst>
            </p:cNvPr>
            <p:cNvSpPr txBox="1"/>
            <p:nvPr/>
          </p:nvSpPr>
          <p:spPr>
            <a:xfrm>
              <a:off x="2060848" y="22305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39.3</a:t>
              </a:r>
              <a:endParaRPr lang="zh-TW" altLang="en-US" dirty="0"/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70090855-B044-474E-A4BD-60D2E7255281}"/>
              </a:ext>
            </a:extLst>
          </p:cNvPr>
          <p:cNvGrpSpPr/>
          <p:nvPr/>
        </p:nvGrpSpPr>
        <p:grpSpPr>
          <a:xfrm>
            <a:off x="2011153" y="3204576"/>
            <a:ext cx="593432" cy="369332"/>
            <a:chOff x="2060848" y="3244334"/>
            <a:chExt cx="593432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1AE9BFD-D7B1-4825-8E69-62A4D35B602E}"/>
                </a:ext>
              </a:extLst>
            </p:cNvPr>
            <p:cNvSpPr/>
            <p:nvPr/>
          </p:nvSpPr>
          <p:spPr>
            <a:xfrm>
              <a:off x="2115931" y="3302000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A74FBA2-091E-4BD6-BD8D-EF9A1A1D523D}"/>
                </a:ext>
              </a:extLst>
            </p:cNvPr>
            <p:cNvSpPr txBox="1"/>
            <p:nvPr/>
          </p:nvSpPr>
          <p:spPr>
            <a:xfrm>
              <a:off x="2060848" y="324433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26.3</a:t>
              </a:r>
              <a:endParaRPr lang="zh-TW" altLang="en-US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A7C04D84-E5D5-40CE-AD98-36BE8A8E3B45}"/>
              </a:ext>
            </a:extLst>
          </p:cNvPr>
          <p:cNvGrpSpPr/>
          <p:nvPr/>
        </p:nvGrpSpPr>
        <p:grpSpPr>
          <a:xfrm>
            <a:off x="2066236" y="4799163"/>
            <a:ext cx="500022" cy="369332"/>
            <a:chOff x="2115931" y="4550687"/>
            <a:chExt cx="500022" cy="36933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34AE5CC-797A-444D-B02C-4DE36F4D267E}"/>
                </a:ext>
              </a:extLst>
            </p:cNvPr>
            <p:cNvSpPr/>
            <p:nvPr/>
          </p:nvSpPr>
          <p:spPr>
            <a:xfrm>
              <a:off x="2115931" y="4614662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959C1BBF-AB89-4DD0-ADCC-C5DC9A270DED}"/>
                </a:ext>
              </a:extLst>
            </p:cNvPr>
            <p:cNvSpPr txBox="1"/>
            <p:nvPr/>
          </p:nvSpPr>
          <p:spPr>
            <a:xfrm>
              <a:off x="2139541" y="455068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6.9</a:t>
              </a:r>
              <a:endParaRPr lang="zh-TW" altLang="en-US" dirty="0"/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E366913-17A6-4449-B2A8-D9F7B6021A77}"/>
              </a:ext>
            </a:extLst>
          </p:cNvPr>
          <p:cNvGrpSpPr/>
          <p:nvPr/>
        </p:nvGrpSpPr>
        <p:grpSpPr>
          <a:xfrm>
            <a:off x="10135948" y="4934666"/>
            <a:ext cx="501087" cy="369332"/>
            <a:chOff x="10044862" y="4660900"/>
            <a:chExt cx="501087" cy="369332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7EF7B00-0ED2-4194-8046-05EBB499D3C6}"/>
                </a:ext>
              </a:extLst>
            </p:cNvPr>
            <p:cNvSpPr txBox="1"/>
            <p:nvPr/>
          </p:nvSpPr>
          <p:spPr>
            <a:xfrm>
              <a:off x="10069537" y="466090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0.7</a:t>
              </a:r>
              <a:endParaRPr lang="zh-TW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DABBCC4-5702-43E7-8758-920C43055A1D}"/>
                </a:ext>
              </a:extLst>
            </p:cNvPr>
            <p:cNvSpPr/>
            <p:nvPr/>
          </p:nvSpPr>
          <p:spPr>
            <a:xfrm>
              <a:off x="10044862" y="4712257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AAF71840-C695-4D8A-8872-1ED9A31EAF42}"/>
              </a:ext>
            </a:extLst>
          </p:cNvPr>
          <p:cNvGrpSpPr/>
          <p:nvPr/>
        </p:nvGrpSpPr>
        <p:grpSpPr>
          <a:xfrm>
            <a:off x="10096326" y="4197621"/>
            <a:ext cx="593432" cy="369332"/>
            <a:chOff x="10005240" y="4132200"/>
            <a:chExt cx="593432" cy="369332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2CC2359-B519-4087-AA49-2968488487DE}"/>
                </a:ext>
              </a:extLst>
            </p:cNvPr>
            <p:cNvSpPr txBox="1"/>
            <p:nvPr/>
          </p:nvSpPr>
          <p:spPr>
            <a:xfrm>
              <a:off x="10005240" y="4132200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15.0</a:t>
              </a:r>
              <a:endParaRPr lang="zh-TW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FDAC070-6A04-44D9-A283-554914DACE48}"/>
                </a:ext>
              </a:extLst>
            </p:cNvPr>
            <p:cNvSpPr/>
            <p:nvPr/>
          </p:nvSpPr>
          <p:spPr>
            <a:xfrm>
              <a:off x="10044862" y="4200216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48FB42A-A254-4102-A878-F9CD437F9482}"/>
              </a:ext>
            </a:extLst>
          </p:cNvPr>
          <p:cNvGrpSpPr/>
          <p:nvPr/>
        </p:nvGrpSpPr>
        <p:grpSpPr>
          <a:xfrm>
            <a:off x="10075308" y="3490906"/>
            <a:ext cx="593432" cy="369332"/>
            <a:chOff x="9995796" y="3581741"/>
            <a:chExt cx="593432" cy="369332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ECF9DB1-FBA5-4B4B-9CCA-5C19988F0A74}"/>
                </a:ext>
              </a:extLst>
            </p:cNvPr>
            <p:cNvSpPr txBox="1"/>
            <p:nvPr/>
          </p:nvSpPr>
          <p:spPr>
            <a:xfrm>
              <a:off x="9995796" y="3581741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19.0</a:t>
              </a:r>
              <a:endParaRPr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AF7DA1D-99C5-4A57-A1C9-B04BF7FA91DD}"/>
                </a:ext>
              </a:extLst>
            </p:cNvPr>
            <p:cNvSpPr/>
            <p:nvPr/>
          </p:nvSpPr>
          <p:spPr>
            <a:xfrm>
              <a:off x="10054306" y="3649757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D9237018-E89D-4084-A5CD-FD10DA0B0618}"/>
              </a:ext>
            </a:extLst>
          </p:cNvPr>
          <p:cNvGrpSpPr/>
          <p:nvPr/>
        </p:nvGrpSpPr>
        <p:grpSpPr>
          <a:xfrm>
            <a:off x="9550847" y="4231445"/>
            <a:ext cx="495300" cy="369332"/>
            <a:chOff x="9491213" y="4499798"/>
            <a:chExt cx="495300" cy="369332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0BE5A008-A52B-46DF-99B8-63A4AA41877F}"/>
                </a:ext>
              </a:extLst>
            </p:cNvPr>
            <p:cNvSpPr txBox="1"/>
            <p:nvPr/>
          </p:nvSpPr>
          <p:spPr>
            <a:xfrm>
              <a:off x="9491373" y="44997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9.1</a:t>
              </a:r>
              <a:endParaRPr lang="zh-TW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03B19A7-2440-4F34-A1C1-79720EC8CF48}"/>
                </a:ext>
              </a:extLst>
            </p:cNvPr>
            <p:cNvSpPr/>
            <p:nvPr/>
          </p:nvSpPr>
          <p:spPr>
            <a:xfrm>
              <a:off x="9491213" y="4550687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F234235B-2443-4289-A799-9B6EA1E0E044}"/>
              </a:ext>
            </a:extLst>
          </p:cNvPr>
          <p:cNvGrpSpPr/>
          <p:nvPr/>
        </p:nvGrpSpPr>
        <p:grpSpPr>
          <a:xfrm>
            <a:off x="10084752" y="2497265"/>
            <a:ext cx="593432" cy="369332"/>
            <a:chOff x="10005240" y="2813809"/>
            <a:chExt cx="593432" cy="369332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03ED4ED-0E4D-48F4-A68C-8AB283C81D4E}"/>
                </a:ext>
              </a:extLst>
            </p:cNvPr>
            <p:cNvSpPr txBox="1"/>
            <p:nvPr/>
          </p:nvSpPr>
          <p:spPr>
            <a:xfrm>
              <a:off x="10005240" y="281380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26.2</a:t>
              </a:r>
              <a:endParaRPr lang="zh-TW" altLang="en-US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03655CA-4A11-4840-85EA-EF433D918E5F}"/>
                </a:ext>
              </a:extLst>
            </p:cNvPr>
            <p:cNvSpPr/>
            <p:nvPr/>
          </p:nvSpPr>
          <p:spPr>
            <a:xfrm>
              <a:off x="10054306" y="2892705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D397CB51-1EB8-46BB-9C11-93151BEF43FD}"/>
              </a:ext>
            </a:extLst>
          </p:cNvPr>
          <p:cNvGrpSpPr/>
          <p:nvPr/>
        </p:nvGrpSpPr>
        <p:grpSpPr>
          <a:xfrm>
            <a:off x="10132738" y="4742525"/>
            <a:ext cx="495300" cy="369332"/>
            <a:chOff x="9491213" y="4499798"/>
            <a:chExt cx="495300" cy="369332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9E84FCA9-CCFB-42FF-AAB8-49747346BBA5}"/>
                </a:ext>
              </a:extLst>
            </p:cNvPr>
            <p:cNvSpPr txBox="1"/>
            <p:nvPr/>
          </p:nvSpPr>
          <p:spPr>
            <a:xfrm>
              <a:off x="9491373" y="449979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8.8</a:t>
              </a:r>
              <a:endParaRPr lang="zh-TW" altLang="en-US" dirty="0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C930B16-7E0F-4070-AE06-68DE04BE52B3}"/>
                </a:ext>
              </a:extLst>
            </p:cNvPr>
            <p:cNvSpPr/>
            <p:nvPr/>
          </p:nvSpPr>
          <p:spPr>
            <a:xfrm>
              <a:off x="9491213" y="4550687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014503B-78F3-4E62-A8B8-B4B9DE6A5B6A}"/>
              </a:ext>
            </a:extLst>
          </p:cNvPr>
          <p:cNvGrpSpPr/>
          <p:nvPr/>
        </p:nvGrpSpPr>
        <p:grpSpPr>
          <a:xfrm>
            <a:off x="4893511" y="4374537"/>
            <a:ext cx="593432" cy="369332"/>
            <a:chOff x="2066865" y="4069154"/>
            <a:chExt cx="593432" cy="369332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71E2E57E-002B-4B22-9CDB-C49B0A71FEA4}"/>
                </a:ext>
              </a:extLst>
            </p:cNvPr>
            <p:cNvSpPr/>
            <p:nvPr/>
          </p:nvSpPr>
          <p:spPr>
            <a:xfrm>
              <a:off x="2115931" y="4126820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49ABFB16-3713-40F1-9A38-24983C08DC7F}"/>
                </a:ext>
              </a:extLst>
            </p:cNvPr>
            <p:cNvSpPr txBox="1"/>
            <p:nvPr/>
          </p:nvSpPr>
          <p:spPr>
            <a:xfrm>
              <a:off x="2066865" y="406915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16.9</a:t>
              </a:r>
              <a:endParaRPr lang="zh-TW" altLang="en-US" dirty="0"/>
            </a:p>
          </p:txBody>
        </p:sp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B4DA7840-12CD-4DFD-9A6C-49F4628C35C2}"/>
              </a:ext>
            </a:extLst>
          </p:cNvPr>
          <p:cNvGrpSpPr/>
          <p:nvPr/>
        </p:nvGrpSpPr>
        <p:grpSpPr>
          <a:xfrm>
            <a:off x="2644621" y="3453897"/>
            <a:ext cx="593432" cy="369332"/>
            <a:chOff x="2102377" y="4069154"/>
            <a:chExt cx="593432" cy="36933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42A25F2-8593-47EE-A647-45A2AB215AF7}"/>
                </a:ext>
              </a:extLst>
            </p:cNvPr>
            <p:cNvSpPr/>
            <p:nvPr/>
          </p:nvSpPr>
          <p:spPr>
            <a:xfrm>
              <a:off x="2115931" y="4126820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F6002065-DD98-45C2-9C86-BD96DBDA6FF9}"/>
                </a:ext>
              </a:extLst>
            </p:cNvPr>
            <p:cNvSpPr txBox="1"/>
            <p:nvPr/>
          </p:nvSpPr>
          <p:spPr>
            <a:xfrm>
              <a:off x="2102377" y="406915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23.9</a:t>
              </a:r>
              <a:endParaRPr lang="zh-TW" altLang="en-US" dirty="0"/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CFCB2A28-0DF5-424A-A6F6-38137BE409AA}"/>
              </a:ext>
            </a:extLst>
          </p:cNvPr>
          <p:cNvGrpSpPr/>
          <p:nvPr/>
        </p:nvGrpSpPr>
        <p:grpSpPr>
          <a:xfrm>
            <a:off x="3783504" y="3429000"/>
            <a:ext cx="508854" cy="369332"/>
            <a:chOff x="2102377" y="4069154"/>
            <a:chExt cx="508854" cy="369332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248CA6E-7BCB-467B-9F98-E1F965237D37}"/>
                </a:ext>
              </a:extLst>
            </p:cNvPr>
            <p:cNvSpPr/>
            <p:nvPr/>
          </p:nvSpPr>
          <p:spPr>
            <a:xfrm>
              <a:off x="2115931" y="4126820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3BD38B84-D408-4639-86B4-F17D25D05428}"/>
                </a:ext>
              </a:extLst>
            </p:cNvPr>
            <p:cNvSpPr txBox="1"/>
            <p:nvPr/>
          </p:nvSpPr>
          <p:spPr>
            <a:xfrm>
              <a:off x="2102377" y="4069154"/>
              <a:ext cx="471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 25</a:t>
              </a:r>
              <a:endParaRPr lang="zh-TW" altLang="en-US" dirty="0"/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AC70291D-8F4A-4B4B-B209-3B2C5DD48C84}"/>
              </a:ext>
            </a:extLst>
          </p:cNvPr>
          <p:cNvGrpSpPr/>
          <p:nvPr/>
        </p:nvGrpSpPr>
        <p:grpSpPr>
          <a:xfrm>
            <a:off x="4308813" y="2415567"/>
            <a:ext cx="593432" cy="369332"/>
            <a:chOff x="2060848" y="2230544"/>
            <a:chExt cx="593432" cy="369332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E64C5E1-AD82-4B0A-BF19-D536E3C60627}"/>
                </a:ext>
              </a:extLst>
            </p:cNvPr>
            <p:cNvSpPr/>
            <p:nvPr/>
          </p:nvSpPr>
          <p:spPr>
            <a:xfrm>
              <a:off x="2115931" y="2288210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1C0281D5-B756-48CD-B399-9F5655B1EB38}"/>
                </a:ext>
              </a:extLst>
            </p:cNvPr>
            <p:cNvSpPr txBox="1"/>
            <p:nvPr/>
          </p:nvSpPr>
          <p:spPr>
            <a:xfrm>
              <a:off x="2060848" y="223054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35.8</a:t>
              </a:r>
              <a:endParaRPr lang="zh-TW" altLang="en-US" dirty="0"/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8AD98D69-AB0C-4772-917B-31F124D03B4E}"/>
              </a:ext>
            </a:extLst>
          </p:cNvPr>
          <p:cNvGrpSpPr/>
          <p:nvPr/>
        </p:nvGrpSpPr>
        <p:grpSpPr>
          <a:xfrm>
            <a:off x="5481959" y="4348654"/>
            <a:ext cx="593432" cy="369332"/>
            <a:chOff x="2066865" y="4069154"/>
            <a:chExt cx="593432" cy="369332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BFF2957-9BEB-4170-9A65-855AEC6A5646}"/>
                </a:ext>
              </a:extLst>
            </p:cNvPr>
            <p:cNvSpPr/>
            <p:nvPr/>
          </p:nvSpPr>
          <p:spPr>
            <a:xfrm>
              <a:off x="2115931" y="4126820"/>
              <a:ext cx="495300" cy="254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4EBE2616-C33E-42EF-B097-6B05803C1420}"/>
                </a:ext>
              </a:extLst>
            </p:cNvPr>
            <p:cNvSpPr txBox="1"/>
            <p:nvPr/>
          </p:nvSpPr>
          <p:spPr>
            <a:xfrm>
              <a:off x="2066865" y="406915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18.4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113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832FB566-4577-4214-A931-CAA5E40F3F1D}"/>
              </a:ext>
            </a:extLst>
          </p:cNvPr>
          <p:cNvGrpSpPr>
            <a:grpSpLocks noChangeAspect="1"/>
          </p:cNvGrpSpPr>
          <p:nvPr/>
        </p:nvGrpSpPr>
        <p:grpSpPr>
          <a:xfrm>
            <a:off x="1161434" y="876319"/>
            <a:ext cx="9869132" cy="5105362"/>
            <a:chOff x="2000761" y="2309952"/>
            <a:chExt cx="8190477" cy="423698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9F4A1B1-ADA3-4030-88D4-1694C41D3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761" y="4308840"/>
              <a:ext cx="8190476" cy="2238095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86CF465-6308-41FF-BFF5-D1BA27E7A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762" y="2309952"/>
              <a:ext cx="8190476" cy="22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233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50B63A59-3621-4CA1-94C1-A8CA6FD24796}"/>
              </a:ext>
            </a:extLst>
          </p:cNvPr>
          <p:cNvSpPr/>
          <p:nvPr/>
        </p:nvSpPr>
        <p:spPr>
          <a:xfrm>
            <a:off x="1" y="-49426"/>
            <a:ext cx="12192000" cy="645022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DA6EC8C-4DBB-4494-9EE1-BAD741015ABF}"/>
              </a:ext>
            </a:extLst>
          </p:cNvPr>
          <p:cNvSpPr txBox="1"/>
          <p:nvPr/>
        </p:nvSpPr>
        <p:spPr>
          <a:xfrm>
            <a:off x="2938849" y="494269"/>
            <a:ext cx="6314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</a:t>
            </a:r>
            <a:r>
              <a:rPr lang="zh-TW" altLang="en-US" sz="2400" dirty="0"/>
              <a:t>年、</a:t>
            </a:r>
            <a:r>
              <a:rPr lang="en-US" altLang="zh-TW" sz="2400" dirty="0"/>
              <a:t>99</a:t>
            </a:r>
            <a:r>
              <a:rPr lang="zh-TW" altLang="en-US" sz="2400" dirty="0"/>
              <a:t>年、</a:t>
            </a:r>
            <a:r>
              <a:rPr lang="en-US" altLang="zh-TW" sz="2400" dirty="0"/>
              <a:t>104</a:t>
            </a:r>
            <a:r>
              <a:rPr lang="zh-TW" altLang="en-US" sz="2400" dirty="0"/>
              <a:t>年、</a:t>
            </a:r>
            <a:r>
              <a:rPr lang="en-US" altLang="zh-TW" sz="2400" dirty="0"/>
              <a:t>109</a:t>
            </a:r>
            <a:r>
              <a:rPr lang="zh-TW" altLang="en-US" sz="2400" dirty="0"/>
              <a:t>年台灣各縣市自殺率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5A447A1-308C-4D80-9761-2F9D696F9C5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978184"/>
            <a:ext cx="11932046" cy="3740260"/>
            <a:chOff x="-523667" y="1680519"/>
            <a:chExt cx="14191235" cy="444843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1290FD4-A702-4CAF-B782-98F4DF6C9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51" t="20715" r="46587" b="10604"/>
            <a:stretch/>
          </p:blipFill>
          <p:spPr>
            <a:xfrm>
              <a:off x="-523667" y="1680519"/>
              <a:ext cx="3299253" cy="4448432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7BF9606-A04D-4F9B-8A13-86AA8DE5F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02" t="20906" r="41520" b="10413"/>
            <a:stretch/>
          </p:blipFill>
          <p:spPr>
            <a:xfrm>
              <a:off x="3012257" y="1680519"/>
              <a:ext cx="3459892" cy="444843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72B1D5DC-6D12-4650-A7D6-0A1CCF321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075" t="21098" r="44359" b="10782"/>
            <a:stretch/>
          </p:blipFill>
          <p:spPr>
            <a:xfrm>
              <a:off x="6708821" y="1680519"/>
              <a:ext cx="3361038" cy="4412117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C2A6A7E-850D-4657-8674-2E317CF43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507" t="20906" r="41927" b="10413"/>
            <a:stretch/>
          </p:blipFill>
          <p:spPr>
            <a:xfrm>
              <a:off x="10306530" y="1680519"/>
              <a:ext cx="3361038" cy="4448433"/>
            </a:xfrm>
            <a:prstGeom prst="rect">
              <a:avLst/>
            </a:prstGeom>
          </p:spPr>
        </p:pic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67C91AF5-227D-46BB-AD25-9C6621A59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365" y="1070348"/>
            <a:ext cx="5903477" cy="365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6BF0E9-24C3-4273-ACA4-8760032A63D4}"/>
              </a:ext>
            </a:extLst>
          </p:cNvPr>
          <p:cNvSpPr txBox="1"/>
          <p:nvPr/>
        </p:nvSpPr>
        <p:spPr>
          <a:xfrm>
            <a:off x="1037968" y="5842479"/>
            <a:ext cx="11154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  </a:t>
            </a:r>
            <a:r>
              <a:rPr lang="en-US" altLang="zh-TW" sz="2400" dirty="0"/>
              <a:t>95</a:t>
            </a:r>
            <a:r>
              <a:rPr lang="zh-TW" altLang="en-US" sz="2400" dirty="0"/>
              <a:t>年                                    </a:t>
            </a:r>
            <a:r>
              <a:rPr lang="en-US" altLang="zh-TW" sz="2400" dirty="0"/>
              <a:t>99</a:t>
            </a:r>
            <a:r>
              <a:rPr lang="zh-TW" altLang="en-US" sz="2400" dirty="0"/>
              <a:t>年                                   </a:t>
            </a:r>
            <a:r>
              <a:rPr lang="en-US" altLang="zh-TW" sz="2400" dirty="0"/>
              <a:t>104</a:t>
            </a:r>
            <a:r>
              <a:rPr lang="zh-TW" altLang="en-US" sz="2400" dirty="0"/>
              <a:t>年                                </a:t>
            </a:r>
            <a:r>
              <a:rPr lang="en-US" altLang="zh-TW" sz="2400" dirty="0"/>
              <a:t>109</a:t>
            </a:r>
            <a:r>
              <a:rPr lang="zh-TW" altLang="en-US" sz="2400" dirty="0"/>
              <a:t>年</a:t>
            </a:r>
            <a:endParaRPr lang="en-US" altLang="zh-TW" sz="2400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7ED8A5BF-3A75-4A0B-8A94-98292E6C47AB}"/>
              </a:ext>
            </a:extLst>
          </p:cNvPr>
          <p:cNvSpPr/>
          <p:nvPr/>
        </p:nvSpPr>
        <p:spPr>
          <a:xfrm>
            <a:off x="2232926" y="1958306"/>
            <a:ext cx="446942" cy="4469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2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016268E-6657-4353-BF31-7DD170FF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4" y="729000"/>
            <a:ext cx="1051521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E0AC58DF-9469-4593-8675-5281A2A9A17D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74" y="873118"/>
            <a:ext cx="9880852" cy="5111765"/>
            <a:chOff x="2000762" y="2309952"/>
            <a:chExt cx="8190476" cy="423726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90F2696-B1E2-4E9D-9F83-35BDB39C3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762" y="4309123"/>
              <a:ext cx="8190476" cy="223809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1CE02E6-96CA-473D-9960-6B08CCA6D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762" y="2309952"/>
              <a:ext cx="8190476" cy="22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96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B55CB1F9-9ED5-41C0-8D96-3F73B0B89E60}"/>
              </a:ext>
            </a:extLst>
          </p:cNvPr>
          <p:cNvGrpSpPr>
            <a:grpSpLocks noChangeAspect="1"/>
          </p:cNvGrpSpPr>
          <p:nvPr/>
        </p:nvGrpSpPr>
        <p:grpSpPr>
          <a:xfrm>
            <a:off x="1195330" y="874212"/>
            <a:ext cx="9841097" cy="5109576"/>
            <a:chOff x="2033717" y="2309952"/>
            <a:chExt cx="8157523" cy="423545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7EED3B1-46C0-4A91-8904-CA1A6DCFE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02"/>
            <a:stretch/>
          </p:blipFill>
          <p:spPr>
            <a:xfrm>
              <a:off x="2033718" y="4307308"/>
              <a:ext cx="8157522" cy="223809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A6B2FC3-AB92-4747-8E5E-48E3BF2E2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"/>
            <a:stretch/>
          </p:blipFill>
          <p:spPr>
            <a:xfrm>
              <a:off x="2033717" y="2309952"/>
              <a:ext cx="8157522" cy="2238095"/>
            </a:xfrm>
            <a:prstGeom prst="rect">
              <a:avLst/>
            </a:prstGeom>
          </p:spPr>
        </p:pic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B2D647CB-2C87-4797-BD0C-077A07AC8BA8}"/>
              </a:ext>
            </a:extLst>
          </p:cNvPr>
          <p:cNvCxnSpPr>
            <a:cxnSpLocks/>
          </p:cNvCxnSpPr>
          <p:nvPr/>
        </p:nvCxnSpPr>
        <p:spPr>
          <a:xfrm>
            <a:off x="4244009" y="1242391"/>
            <a:ext cx="0" cy="41744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F7D8B02-A31F-4327-94CA-FFB4DB38F90A}"/>
              </a:ext>
            </a:extLst>
          </p:cNvPr>
          <p:cNvCxnSpPr>
            <a:cxnSpLocks/>
          </p:cNvCxnSpPr>
          <p:nvPr/>
        </p:nvCxnSpPr>
        <p:spPr>
          <a:xfrm>
            <a:off x="8511209" y="1252330"/>
            <a:ext cx="0" cy="41744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61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4579D9D-1095-4529-A9DB-F1301546BDC3}"/>
              </a:ext>
            </a:extLst>
          </p:cNvPr>
          <p:cNvGrpSpPr>
            <a:grpSpLocks noChangeAspect="1"/>
          </p:cNvGrpSpPr>
          <p:nvPr/>
        </p:nvGrpSpPr>
        <p:grpSpPr>
          <a:xfrm>
            <a:off x="1155573" y="886434"/>
            <a:ext cx="9860972" cy="5085132"/>
            <a:chOff x="2000761" y="2309952"/>
            <a:chExt cx="8173998" cy="421518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363034F-C049-4844-AD09-D87EEC7EC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2"/>
            <a:stretch/>
          </p:blipFill>
          <p:spPr>
            <a:xfrm>
              <a:off x="2000761" y="4287045"/>
              <a:ext cx="8173998" cy="2238095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586224B-A56D-4214-A17F-552F95679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2"/>
            <a:stretch/>
          </p:blipFill>
          <p:spPr>
            <a:xfrm>
              <a:off x="2000763" y="2309952"/>
              <a:ext cx="8173996" cy="2238095"/>
            </a:xfrm>
            <a:prstGeom prst="rect">
              <a:avLst/>
            </a:prstGeom>
          </p:spPr>
        </p:pic>
      </p:grp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699A5F9-DFA1-42FD-9D87-0AC9D27779F2}"/>
              </a:ext>
            </a:extLst>
          </p:cNvPr>
          <p:cNvCxnSpPr>
            <a:cxnSpLocks/>
          </p:cNvCxnSpPr>
          <p:nvPr/>
        </p:nvCxnSpPr>
        <p:spPr>
          <a:xfrm>
            <a:off x="8468140" y="1262270"/>
            <a:ext cx="0" cy="41744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C227631-051D-490D-B4DA-00905A01189E}"/>
              </a:ext>
            </a:extLst>
          </p:cNvPr>
          <p:cNvCxnSpPr>
            <a:cxnSpLocks/>
          </p:cNvCxnSpPr>
          <p:nvPr/>
        </p:nvCxnSpPr>
        <p:spPr>
          <a:xfrm>
            <a:off x="4784035" y="1262270"/>
            <a:ext cx="0" cy="41744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34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F8A7009-8060-4BC8-A6CE-9B3F57C3EEF8}"/>
              </a:ext>
            </a:extLst>
          </p:cNvPr>
          <p:cNvSpPr txBox="1"/>
          <p:nvPr/>
        </p:nvSpPr>
        <p:spPr>
          <a:xfrm>
            <a:off x="3951824" y="2767281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檢定分析</a:t>
            </a:r>
          </a:p>
        </p:txBody>
      </p:sp>
    </p:spTree>
    <p:extLst>
      <p:ext uri="{BB962C8B-B14F-4D97-AF65-F5344CB8AC3E}">
        <p14:creationId xmlns:p14="http://schemas.microsoft.com/office/powerpoint/2010/main" val="119047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>
            <a:extLst>
              <a:ext uri="{FF2B5EF4-FFF2-40B4-BE49-F238E27FC236}">
                <a16:creationId xmlns:a16="http://schemas.microsoft.com/office/drawing/2014/main" id="{9672E1F8-0124-49CD-8145-39252C66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2975" y="508914"/>
            <a:ext cx="7645803" cy="842807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9C5FA7F8-4279-4F91-A6F8-EC6AE358F5F7}"/>
              </a:ext>
            </a:extLst>
          </p:cNvPr>
          <p:cNvSpPr txBox="1"/>
          <p:nvPr/>
        </p:nvSpPr>
        <p:spPr>
          <a:xfrm>
            <a:off x="801451" y="296274"/>
            <a:ext cx="7895287" cy="92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男生和女生的自殺方式是否有顯著差異</a:t>
            </a:r>
            <a:endParaRPr lang="en-US" altLang="zh-TW" sz="3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65766A-FAD3-49CF-8CFD-A64B61699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229" y="1480340"/>
            <a:ext cx="5499541" cy="26255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68EAD59-E1A9-406E-9478-7F07648EAA9B}"/>
              </a:ext>
            </a:extLst>
          </p:cNvPr>
          <p:cNvSpPr/>
          <p:nvPr/>
        </p:nvSpPr>
        <p:spPr>
          <a:xfrm>
            <a:off x="5930900" y="6019800"/>
            <a:ext cx="2626691" cy="364475"/>
          </a:xfrm>
          <a:prstGeom prst="rect">
            <a:avLst/>
          </a:prstGeom>
          <a:noFill/>
          <a:ln>
            <a:solidFill>
              <a:srgbClr val="E4C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72E724-4B82-441F-A541-6BA67F635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704" y="4306297"/>
            <a:ext cx="6906589" cy="18957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76CDB1B-1E00-4367-BF5B-15ECD3314391}"/>
              </a:ext>
            </a:extLst>
          </p:cNvPr>
          <p:cNvSpPr/>
          <p:nvPr/>
        </p:nvSpPr>
        <p:spPr>
          <a:xfrm>
            <a:off x="6887818" y="5764696"/>
            <a:ext cx="2626691" cy="364475"/>
          </a:xfrm>
          <a:prstGeom prst="rect">
            <a:avLst/>
          </a:prstGeom>
          <a:noFill/>
          <a:ln w="19050">
            <a:solidFill>
              <a:srgbClr val="E4C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E4CE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4">
            <a:extLst>
              <a:ext uri="{FF2B5EF4-FFF2-40B4-BE49-F238E27FC236}">
                <a16:creationId xmlns:a16="http://schemas.microsoft.com/office/drawing/2014/main" id="{6F6A6036-0E02-4FBF-A8EA-1C7AE14A6397}"/>
              </a:ext>
            </a:extLst>
          </p:cNvPr>
          <p:cNvGrpSpPr/>
          <p:nvPr/>
        </p:nvGrpSpPr>
        <p:grpSpPr>
          <a:xfrm>
            <a:off x="3514831" y="554690"/>
            <a:ext cx="5162337" cy="1285781"/>
            <a:chOff x="0" y="476875"/>
            <a:chExt cx="13819075" cy="2379318"/>
          </a:xfrm>
        </p:grpSpPr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97BAE44D-61E9-4AC1-89F4-65DE6C57A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78859"/>
              <a:ext cx="13819075" cy="1774927"/>
            </a:xfrm>
            <a:prstGeom prst="rect">
              <a:avLst/>
            </a:prstGeom>
          </p:spPr>
        </p:pic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2DF9CD18-8E52-4BDE-B71A-443633F0EE00}"/>
                </a:ext>
              </a:extLst>
            </p:cNvPr>
            <p:cNvSpPr txBox="1"/>
            <p:nvPr/>
          </p:nvSpPr>
          <p:spPr>
            <a:xfrm>
              <a:off x="1271323" y="476875"/>
              <a:ext cx="11276427" cy="2379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zh-TW" altLang="en-US" sz="5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目錄</a:t>
              </a:r>
              <a:endParaRPr lang="en-US" altLang="zh-TW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AA3E7A6-C98D-4398-8651-79CE572B7942}"/>
              </a:ext>
            </a:extLst>
          </p:cNvPr>
          <p:cNvGrpSpPr/>
          <p:nvPr/>
        </p:nvGrpSpPr>
        <p:grpSpPr>
          <a:xfrm>
            <a:off x="1164224" y="2702253"/>
            <a:ext cx="9863551" cy="2639747"/>
            <a:chOff x="514817" y="2702253"/>
            <a:chExt cx="11547545" cy="2639747"/>
          </a:xfrm>
        </p:grpSpPr>
        <p:grpSp>
          <p:nvGrpSpPr>
            <p:cNvPr id="2" name="Group 5">
              <a:extLst>
                <a:ext uri="{FF2B5EF4-FFF2-40B4-BE49-F238E27FC236}">
                  <a16:creationId xmlns:a16="http://schemas.microsoft.com/office/drawing/2014/main" id="{FD24F692-1F49-4274-980E-0AE5EE2002FF}"/>
                </a:ext>
              </a:extLst>
            </p:cNvPr>
            <p:cNvGrpSpPr/>
            <p:nvPr/>
          </p:nvGrpSpPr>
          <p:grpSpPr>
            <a:xfrm>
              <a:off x="514817" y="2778214"/>
              <a:ext cx="3515795" cy="872114"/>
              <a:chOff x="0" y="0"/>
              <a:chExt cx="5081509" cy="2031496"/>
            </a:xfrm>
          </p:grpSpPr>
          <p:pic>
            <p:nvPicPr>
              <p:cNvPr id="3" name="Picture 6">
                <a:extLst>
                  <a:ext uri="{FF2B5EF4-FFF2-40B4-BE49-F238E27FC236}">
                    <a16:creationId xmlns:a16="http://schemas.microsoft.com/office/drawing/2014/main" id="{DC025B65-5E82-49AA-90B3-89E2BA0C6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5081509" cy="2031496"/>
              </a:xfrm>
              <a:prstGeom prst="rect">
                <a:avLst/>
              </a:prstGeom>
            </p:spPr>
          </p:pic>
          <p:sp>
            <p:nvSpPr>
              <p:cNvPr id="4" name="TextBox 7">
                <a:extLst>
                  <a:ext uri="{FF2B5EF4-FFF2-40B4-BE49-F238E27FC236}">
                    <a16:creationId xmlns:a16="http://schemas.microsoft.com/office/drawing/2014/main" id="{9B731D74-6BA9-41A8-A583-0B1774163610}"/>
                  </a:ext>
                </a:extLst>
              </p:cNvPr>
              <p:cNvSpPr txBox="1"/>
              <p:nvPr/>
            </p:nvSpPr>
            <p:spPr>
              <a:xfrm>
                <a:off x="833869" y="543065"/>
                <a:ext cx="3413769" cy="1013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90"/>
                  </a:lnSpc>
                </a:pPr>
                <a:r>
                  <a:rPr lang="zh-TW" altLang="en-US" sz="3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研究目的</a:t>
                </a:r>
                <a:endParaRPr 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334CC3BB-7F02-47A8-94E2-DFF3DBB74EA2}"/>
                </a:ext>
              </a:extLst>
            </p:cNvPr>
            <p:cNvGrpSpPr/>
            <p:nvPr/>
          </p:nvGrpSpPr>
          <p:grpSpPr>
            <a:xfrm>
              <a:off x="514817" y="4469886"/>
              <a:ext cx="3515795" cy="872114"/>
              <a:chOff x="0" y="-259930"/>
              <a:chExt cx="5081509" cy="2031496"/>
            </a:xfrm>
          </p:grpSpPr>
          <p:pic>
            <p:nvPicPr>
              <p:cNvPr id="6" name="Picture 9">
                <a:extLst>
                  <a:ext uri="{FF2B5EF4-FFF2-40B4-BE49-F238E27FC236}">
                    <a16:creationId xmlns:a16="http://schemas.microsoft.com/office/drawing/2014/main" id="{21800C9B-313B-4B4C-BDA7-44B9D0D73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-259930"/>
                <a:ext cx="5081509" cy="2031496"/>
              </a:xfrm>
              <a:prstGeom prst="rect">
                <a:avLst/>
              </a:prstGeom>
            </p:spPr>
          </p:pic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B8230032-9724-4E22-BDE5-E98742070BA3}"/>
                  </a:ext>
                </a:extLst>
              </p:cNvPr>
              <p:cNvSpPr txBox="1"/>
              <p:nvPr/>
            </p:nvSpPr>
            <p:spPr>
              <a:xfrm>
                <a:off x="833868" y="353420"/>
                <a:ext cx="3413769" cy="1013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 algn="ctr">
                  <a:lnSpc>
                    <a:spcPts val="3290"/>
                  </a:lnSpc>
                </a:pPr>
                <a:r>
                  <a:rPr lang="zh-TW" altLang="en-US" sz="3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檢定分析</a:t>
                </a:r>
              </a:p>
            </p:txBody>
          </p:sp>
        </p:grpSp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901E20B2-9AC9-4291-A433-E366668A1002}"/>
                </a:ext>
              </a:extLst>
            </p:cNvPr>
            <p:cNvGrpSpPr/>
            <p:nvPr/>
          </p:nvGrpSpPr>
          <p:grpSpPr>
            <a:xfrm>
              <a:off x="4530692" y="4469886"/>
              <a:ext cx="3515795" cy="872114"/>
              <a:chOff x="0" y="-32537"/>
              <a:chExt cx="5081509" cy="2031496"/>
            </a:xfrm>
          </p:grpSpPr>
          <p:pic>
            <p:nvPicPr>
              <p:cNvPr id="9" name="Picture 12">
                <a:extLst>
                  <a:ext uri="{FF2B5EF4-FFF2-40B4-BE49-F238E27FC236}">
                    <a16:creationId xmlns:a16="http://schemas.microsoft.com/office/drawing/2014/main" id="{1EB7ED44-A616-4DC5-A397-6B6368E6D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 rot="10800000">
                <a:off x="0" y="-32537"/>
                <a:ext cx="5081509" cy="2031496"/>
              </a:xfrm>
              <a:prstGeom prst="rect">
                <a:avLst/>
              </a:prstGeom>
            </p:spPr>
          </p:pic>
          <p:sp>
            <p:nvSpPr>
              <p:cNvPr id="10" name="TextBox 13">
                <a:extLst>
                  <a:ext uri="{FF2B5EF4-FFF2-40B4-BE49-F238E27FC236}">
                    <a16:creationId xmlns:a16="http://schemas.microsoft.com/office/drawing/2014/main" id="{A3012387-E970-4848-91C3-D4A6B454A037}"/>
                  </a:ext>
                </a:extLst>
              </p:cNvPr>
              <p:cNvSpPr txBox="1"/>
              <p:nvPr/>
            </p:nvSpPr>
            <p:spPr>
              <a:xfrm>
                <a:off x="833869" y="514048"/>
                <a:ext cx="3413769" cy="114709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 algn="ctr"/>
                <a:r>
                  <a:rPr lang="zh-TW" altLang="en-US" sz="3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結論</a:t>
                </a:r>
              </a:p>
            </p:txBody>
          </p:sp>
        </p:grp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02C12FDF-676B-40DD-B81A-602A02ACBECD}"/>
                </a:ext>
              </a:extLst>
            </p:cNvPr>
            <p:cNvGrpSpPr/>
            <p:nvPr/>
          </p:nvGrpSpPr>
          <p:grpSpPr>
            <a:xfrm>
              <a:off x="8546567" y="4469886"/>
              <a:ext cx="3515795" cy="872114"/>
              <a:chOff x="1" y="259928"/>
              <a:chExt cx="5081509" cy="2031496"/>
            </a:xfrm>
          </p:grpSpPr>
          <p:pic>
            <p:nvPicPr>
              <p:cNvPr id="15" name="Picture 18">
                <a:extLst>
                  <a:ext uri="{FF2B5EF4-FFF2-40B4-BE49-F238E27FC236}">
                    <a16:creationId xmlns:a16="http://schemas.microsoft.com/office/drawing/2014/main" id="{59CE2FA9-D8D3-444F-8346-55F42B137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 rot="10800000">
                <a:off x="1" y="259928"/>
                <a:ext cx="5081509" cy="2031496"/>
              </a:xfrm>
              <a:prstGeom prst="rect">
                <a:avLst/>
              </a:prstGeom>
            </p:spPr>
          </p:pic>
          <p:sp>
            <p:nvSpPr>
              <p:cNvPr id="16" name="TextBox 19">
                <a:extLst>
                  <a:ext uri="{FF2B5EF4-FFF2-40B4-BE49-F238E27FC236}">
                    <a16:creationId xmlns:a16="http://schemas.microsoft.com/office/drawing/2014/main" id="{CD6E84AC-3AE3-4523-9779-C6AFF269792C}"/>
                  </a:ext>
                </a:extLst>
              </p:cNvPr>
              <p:cNvSpPr txBox="1"/>
              <p:nvPr/>
            </p:nvSpPr>
            <p:spPr>
              <a:xfrm>
                <a:off x="833870" y="863867"/>
                <a:ext cx="3413769" cy="103238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indent="0" algn="ctr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3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資料來源</a:t>
                </a:r>
                <a:endParaRPr lang="en-US" altLang="zh-TW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AC2A2F10-83B4-454F-ACFA-2173C8FF5C73}"/>
                </a:ext>
              </a:extLst>
            </p:cNvPr>
            <p:cNvGrpSpPr/>
            <p:nvPr/>
          </p:nvGrpSpPr>
          <p:grpSpPr>
            <a:xfrm>
              <a:off x="4530691" y="2702254"/>
              <a:ext cx="3515795" cy="872114"/>
              <a:chOff x="-4" y="0"/>
              <a:chExt cx="5081509" cy="2031496"/>
            </a:xfrm>
          </p:grpSpPr>
          <p:pic>
            <p:nvPicPr>
              <p:cNvPr id="18" name="Picture 21">
                <a:extLst>
                  <a:ext uri="{FF2B5EF4-FFF2-40B4-BE49-F238E27FC236}">
                    <a16:creationId xmlns:a16="http://schemas.microsoft.com/office/drawing/2014/main" id="{EA6A10F6-4FC0-4F12-AADA-A47C40AA9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 rot="10800000">
                <a:off x="-4" y="0"/>
                <a:ext cx="5081509" cy="2031496"/>
              </a:xfrm>
              <a:prstGeom prst="rect">
                <a:avLst/>
              </a:prstGeom>
            </p:spPr>
          </p:pic>
          <p:sp>
            <p:nvSpPr>
              <p:cNvPr id="19" name="TextBox 22">
                <a:extLst>
                  <a:ext uri="{FF2B5EF4-FFF2-40B4-BE49-F238E27FC236}">
                    <a16:creationId xmlns:a16="http://schemas.microsoft.com/office/drawing/2014/main" id="{76D8EED0-0FE1-4BE6-9555-022D2DC14FDD}"/>
                  </a:ext>
                </a:extLst>
              </p:cNvPr>
              <p:cNvSpPr txBox="1"/>
              <p:nvPr/>
            </p:nvSpPr>
            <p:spPr>
              <a:xfrm>
                <a:off x="833869" y="720006"/>
                <a:ext cx="3413769" cy="1013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 indent="0" algn="ctr">
                  <a:lnSpc>
                    <a:spcPts val="329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TW" altLang="en-US" sz="3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資料簡介</a:t>
                </a:r>
              </a:p>
            </p:txBody>
          </p:sp>
        </p:grpSp>
        <p:grpSp>
          <p:nvGrpSpPr>
            <p:cNvPr id="20" name="Group 23">
              <a:extLst>
                <a:ext uri="{FF2B5EF4-FFF2-40B4-BE49-F238E27FC236}">
                  <a16:creationId xmlns:a16="http://schemas.microsoft.com/office/drawing/2014/main" id="{98039AD5-3E33-4685-A1D7-8733F34DDBDB}"/>
                </a:ext>
              </a:extLst>
            </p:cNvPr>
            <p:cNvGrpSpPr/>
            <p:nvPr/>
          </p:nvGrpSpPr>
          <p:grpSpPr>
            <a:xfrm>
              <a:off x="8546567" y="2702253"/>
              <a:ext cx="3515795" cy="872114"/>
              <a:chOff x="-1" y="0"/>
              <a:chExt cx="5081509" cy="2031496"/>
            </a:xfrm>
          </p:grpSpPr>
          <p:pic>
            <p:nvPicPr>
              <p:cNvPr id="21" name="Picture 24">
                <a:extLst>
                  <a:ext uri="{FF2B5EF4-FFF2-40B4-BE49-F238E27FC236}">
                    <a16:creationId xmlns:a16="http://schemas.microsoft.com/office/drawing/2014/main" id="{12FFF1EC-C5D7-497C-95F0-B853FCFC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 rot="10800000">
                <a:off x="-1" y="0"/>
                <a:ext cx="5081509" cy="2031496"/>
              </a:xfrm>
              <a:prstGeom prst="rect">
                <a:avLst/>
              </a:prstGeom>
            </p:spPr>
          </p:pic>
          <p:sp>
            <p:nvSpPr>
              <p:cNvPr id="22" name="TextBox 25">
                <a:extLst>
                  <a:ext uri="{FF2B5EF4-FFF2-40B4-BE49-F238E27FC236}">
                    <a16:creationId xmlns:a16="http://schemas.microsoft.com/office/drawing/2014/main" id="{A924F277-F1C3-4928-824A-330AEA5A8379}"/>
                  </a:ext>
                </a:extLst>
              </p:cNvPr>
              <p:cNvSpPr txBox="1"/>
              <p:nvPr/>
            </p:nvSpPr>
            <p:spPr>
              <a:xfrm>
                <a:off x="366265" y="653243"/>
                <a:ext cx="4348978" cy="114709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lvl="0" algn="ctr"/>
                <a:r>
                  <a:rPr lang="zh-TW" altLang="en-US" sz="32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圖表分析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45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A63768E-8D1A-4764-B0A9-9B36D1B9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1" y="2948899"/>
            <a:ext cx="11556839" cy="2016000"/>
          </a:xfrm>
          <a:prstGeom prst="rect">
            <a:avLst/>
          </a:prstGeom>
        </p:spPr>
      </p:pic>
      <p:pic>
        <p:nvPicPr>
          <p:cNvPr id="2" name="Picture 15">
            <a:extLst>
              <a:ext uri="{FF2B5EF4-FFF2-40B4-BE49-F238E27FC236}">
                <a16:creationId xmlns:a16="http://schemas.microsoft.com/office/drawing/2014/main" id="{F7D7AEEE-D518-482D-85FD-27F69C9AA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2913" y="508914"/>
            <a:ext cx="10266049" cy="842807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923754FA-F2FC-4262-8E66-A99F194DFF4E}"/>
              </a:ext>
            </a:extLst>
          </p:cNvPr>
          <p:cNvSpPr txBox="1"/>
          <p:nvPr/>
        </p:nvSpPr>
        <p:spPr>
          <a:xfrm>
            <a:off x="811390" y="296274"/>
            <a:ext cx="11012867" cy="92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台灣北中南東及福建省的自殺人數是否有顯著差異</a:t>
            </a:r>
            <a:endParaRPr lang="en-US" altLang="zh-TW" sz="3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B67846D-D191-43A1-A809-E63839CCF3CD}"/>
              </a:ext>
            </a:extLst>
          </p:cNvPr>
          <p:cNvGrpSpPr/>
          <p:nvPr/>
        </p:nvGrpSpPr>
        <p:grpSpPr>
          <a:xfrm>
            <a:off x="1831630" y="1564361"/>
            <a:ext cx="8528740" cy="4680000"/>
            <a:chOff x="1831630" y="1089000"/>
            <a:chExt cx="8528740" cy="4680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5CE1F48-B87A-4AD4-91CD-828B55CF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1630" y="1089000"/>
              <a:ext cx="8528740" cy="468000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6B71DAC-3DB9-4CE5-9FB1-74DB2E42A815}"/>
                </a:ext>
              </a:extLst>
            </p:cNvPr>
            <p:cNvSpPr/>
            <p:nvPr/>
          </p:nvSpPr>
          <p:spPr>
            <a:xfrm>
              <a:off x="6989429" y="4432852"/>
              <a:ext cx="1726731" cy="598326"/>
            </a:xfrm>
            <a:prstGeom prst="rect">
              <a:avLst/>
            </a:prstGeom>
            <a:noFill/>
            <a:ln w="19050">
              <a:solidFill>
                <a:srgbClr val="E4C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E4CE5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15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76BEFD0A-57DA-4137-93E7-CFC6BDAF0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3036" y="508914"/>
            <a:ext cx="10501683" cy="8428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E54AB6-0A1F-41BA-A709-2EEBD8BB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233" y="1497007"/>
            <a:ext cx="3629532" cy="5106113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D68D31CB-1BE5-4AB3-8200-2A27364FDAF3}"/>
              </a:ext>
            </a:extLst>
          </p:cNvPr>
          <p:cNvSpPr txBox="1"/>
          <p:nvPr/>
        </p:nvSpPr>
        <p:spPr>
          <a:xfrm>
            <a:off x="791513" y="296274"/>
            <a:ext cx="10253206" cy="91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95~109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年台灣</a:t>
            </a: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15-64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歲自殺率與失業率是否有顯著相關</a:t>
            </a:r>
            <a:endParaRPr lang="en-US" altLang="zh-TW" sz="3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822B84A-AC84-4FBC-B0A0-27BFE0FF7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3" y="1749612"/>
            <a:ext cx="4667284" cy="4124355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292F08-7973-41A8-961A-35BF5927E5EF}"/>
              </a:ext>
            </a:extLst>
          </p:cNvPr>
          <p:cNvGrpSpPr/>
          <p:nvPr/>
        </p:nvGrpSpPr>
        <p:grpSpPr>
          <a:xfrm>
            <a:off x="6096000" y="1774321"/>
            <a:ext cx="5298627" cy="4124356"/>
            <a:chOff x="6096000" y="1774321"/>
            <a:chExt cx="5298627" cy="412435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54BB28B-D6CA-40AD-B5CD-EE2EFCC3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1774321"/>
              <a:ext cx="5298627" cy="4124356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4CB0527-2CE7-4120-8BCE-3528877B634D}"/>
                </a:ext>
              </a:extLst>
            </p:cNvPr>
            <p:cNvSpPr txBox="1"/>
            <p:nvPr/>
          </p:nvSpPr>
          <p:spPr>
            <a:xfrm>
              <a:off x="9049593" y="2148490"/>
              <a:ext cx="188969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600" dirty="0"/>
                <a:t>     </a:t>
              </a:r>
              <a:r>
                <a:rPr lang="zh-TW" altLang="en-US" sz="1400" dirty="0"/>
                <a:t>自殺率          失業率</a:t>
              </a:r>
              <a:endParaRPr lang="zh-TW" altLang="en-US" sz="16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D91606-2DC4-4944-8C4C-BE530162CCD4}"/>
                </a:ext>
              </a:extLst>
            </p:cNvPr>
            <p:cNvSpPr/>
            <p:nvPr/>
          </p:nvSpPr>
          <p:spPr>
            <a:xfrm>
              <a:off x="9178921" y="2195934"/>
              <a:ext cx="121127" cy="239728"/>
            </a:xfrm>
            <a:prstGeom prst="rect">
              <a:avLst/>
            </a:prstGeom>
            <a:solidFill>
              <a:srgbClr val="1276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6F87B112-F8D8-4D33-8939-5B258F5C8881}"/>
                </a:ext>
              </a:extLst>
            </p:cNvPr>
            <p:cNvCxnSpPr>
              <a:cxnSpLocks/>
            </p:cNvCxnSpPr>
            <p:nvPr/>
          </p:nvCxnSpPr>
          <p:spPr>
            <a:xfrm>
              <a:off x="10038764" y="2320119"/>
              <a:ext cx="188304" cy="0"/>
            </a:xfrm>
            <a:prstGeom prst="line">
              <a:avLst/>
            </a:prstGeom>
            <a:ln w="28575">
              <a:solidFill>
                <a:srgbClr val="ECA2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4E30C69-5BD5-4178-A82F-1E165E6753B0}"/>
              </a:ext>
            </a:extLst>
          </p:cNvPr>
          <p:cNvGrpSpPr/>
          <p:nvPr/>
        </p:nvGrpSpPr>
        <p:grpSpPr>
          <a:xfrm>
            <a:off x="1322885" y="1564361"/>
            <a:ext cx="9546229" cy="4680000"/>
            <a:chOff x="1322885" y="1564361"/>
            <a:chExt cx="9546229" cy="46800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EA9A3FF-4DF4-42D5-A7CB-55D8B85C9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2885" y="1564361"/>
              <a:ext cx="9546229" cy="4680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7DCF45-5D40-418C-8A84-0CB8B5A6D639}"/>
                </a:ext>
              </a:extLst>
            </p:cNvPr>
            <p:cNvSpPr/>
            <p:nvPr/>
          </p:nvSpPr>
          <p:spPr>
            <a:xfrm>
              <a:off x="8989214" y="4774828"/>
              <a:ext cx="884582" cy="422117"/>
            </a:xfrm>
            <a:prstGeom prst="rect">
              <a:avLst/>
            </a:prstGeom>
            <a:noFill/>
            <a:ln w="19050">
              <a:solidFill>
                <a:srgbClr val="E4C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E4CE5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45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>
            <a:extLst>
              <a:ext uri="{FF2B5EF4-FFF2-40B4-BE49-F238E27FC236}">
                <a16:creationId xmlns:a16="http://schemas.microsoft.com/office/drawing/2014/main" id="{2FCB3D15-9BA4-4654-A63B-FD4CB2C39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2975" y="508914"/>
            <a:ext cx="11005452" cy="842807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437A03A5-6D48-4EB5-A919-F44483981FF1}"/>
              </a:ext>
            </a:extLst>
          </p:cNvPr>
          <p:cNvSpPr txBox="1"/>
          <p:nvPr/>
        </p:nvSpPr>
        <p:spPr>
          <a:xfrm>
            <a:off x="801452" y="296274"/>
            <a:ext cx="10681564" cy="921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lang="en-US" altLang="zh-TW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95~109</a:t>
            </a:r>
            <a:r>
              <a:rPr lang="zh-TW" altLang="en-US" sz="3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年台灣自殺人數與臨床心理師人數是否有顯著相關</a:t>
            </a:r>
            <a:endParaRPr lang="en-US" altLang="zh-TW" sz="3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E6DB98-0244-494C-B84D-3F6A8A5F9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425" y="1486560"/>
            <a:ext cx="4767151" cy="468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CD3D214-D021-4FD9-A3A6-41848DC82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2" y="1744752"/>
            <a:ext cx="4667284" cy="4124355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41C0010F-DCDF-4949-A2F5-E26D145A847D}"/>
              </a:ext>
            </a:extLst>
          </p:cNvPr>
          <p:cNvGrpSpPr/>
          <p:nvPr/>
        </p:nvGrpSpPr>
        <p:grpSpPr>
          <a:xfrm>
            <a:off x="6054234" y="1744751"/>
            <a:ext cx="5204004" cy="4124355"/>
            <a:chOff x="5366200" y="3788174"/>
            <a:chExt cx="5031256" cy="391739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D9B07AB-56AD-484C-87BF-78068AAC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6200" y="3788174"/>
              <a:ext cx="5031256" cy="3917395"/>
            </a:xfrm>
            <a:prstGeom prst="rect">
              <a:avLst/>
            </a:prstGeom>
          </p:spPr>
        </p:pic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A50077C-A071-4662-B859-CBBFE47BB7C6}"/>
                </a:ext>
              </a:extLst>
            </p:cNvPr>
            <p:cNvGrpSpPr/>
            <p:nvPr/>
          </p:nvGrpSpPr>
          <p:grpSpPr>
            <a:xfrm>
              <a:off x="6977270" y="4154021"/>
              <a:ext cx="2819595" cy="339320"/>
              <a:chOff x="7676001" y="3077048"/>
              <a:chExt cx="2823991" cy="338554"/>
            </a:xfrm>
          </p:grpSpPr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DC165EA-C3E2-4AE5-8077-DC8BBFE16DF1}"/>
                  </a:ext>
                </a:extLst>
              </p:cNvPr>
              <p:cNvSpPr txBox="1"/>
              <p:nvPr/>
            </p:nvSpPr>
            <p:spPr>
              <a:xfrm>
                <a:off x="7676001" y="3077048"/>
                <a:ext cx="2823991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     </a:t>
                </a:r>
                <a:r>
                  <a:rPr lang="zh-TW" altLang="en-US" sz="1400" dirty="0"/>
                  <a:t>自殺人數          臨床心理師人數</a:t>
                </a:r>
                <a:endParaRPr lang="zh-TW" altLang="en-US" sz="1600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52BA721-58F5-4EC4-9ADB-2E59B60F3028}"/>
                  </a:ext>
                </a:extLst>
              </p:cNvPr>
              <p:cNvSpPr/>
              <p:nvPr/>
            </p:nvSpPr>
            <p:spPr>
              <a:xfrm>
                <a:off x="7816104" y="3141269"/>
                <a:ext cx="116094" cy="207634"/>
              </a:xfrm>
              <a:prstGeom prst="rect">
                <a:avLst/>
              </a:prstGeom>
              <a:solidFill>
                <a:srgbClr val="1276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7D84DD0A-4BA9-477D-99EB-351262E1ED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7465" y="3251657"/>
                <a:ext cx="188304" cy="0"/>
              </a:xfrm>
              <a:prstGeom prst="line">
                <a:avLst/>
              </a:prstGeom>
              <a:ln w="28575">
                <a:solidFill>
                  <a:srgbClr val="ECA2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51B63A7E-3A87-413A-90BB-D02CB6B7DE98}"/>
              </a:ext>
            </a:extLst>
          </p:cNvPr>
          <p:cNvGrpSpPr/>
          <p:nvPr/>
        </p:nvGrpSpPr>
        <p:grpSpPr>
          <a:xfrm>
            <a:off x="1819242" y="1621399"/>
            <a:ext cx="8469984" cy="4680000"/>
            <a:chOff x="-4234992" y="988893"/>
            <a:chExt cx="8469984" cy="46800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570258C-5389-440B-8A2A-3E931BF52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234992" y="988893"/>
              <a:ext cx="8469984" cy="46800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1D55319-CC4B-4F86-A64A-FE8B0D9CC58D}"/>
                </a:ext>
              </a:extLst>
            </p:cNvPr>
            <p:cNvSpPr/>
            <p:nvPr/>
          </p:nvSpPr>
          <p:spPr>
            <a:xfrm>
              <a:off x="2403978" y="3924057"/>
              <a:ext cx="884582" cy="422117"/>
            </a:xfrm>
            <a:prstGeom prst="rect">
              <a:avLst/>
            </a:prstGeom>
            <a:noFill/>
            <a:ln w="19050">
              <a:solidFill>
                <a:srgbClr val="E4C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E4CE5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87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BB9038D-911F-4940-A5AF-DBF77A000106}"/>
              </a:ext>
            </a:extLst>
          </p:cNvPr>
          <p:cNvSpPr txBox="1"/>
          <p:nvPr/>
        </p:nvSpPr>
        <p:spPr>
          <a:xfrm>
            <a:off x="4977745" y="276728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4262275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2665CB2-8479-4B3F-9C5D-5E7A8221B33E}"/>
              </a:ext>
            </a:extLst>
          </p:cNvPr>
          <p:cNvGrpSpPr>
            <a:grpSpLocks noChangeAspect="1"/>
          </p:cNvGrpSpPr>
          <p:nvPr/>
        </p:nvGrpSpPr>
        <p:grpSpPr>
          <a:xfrm>
            <a:off x="1249968" y="621172"/>
            <a:ext cx="7939994" cy="557209"/>
            <a:chOff x="833203" y="1072490"/>
            <a:chExt cx="8230620" cy="577604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315E1277-1FCA-493A-9853-D31728BD7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3203" y="1090330"/>
              <a:ext cx="479312" cy="559764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79735BB2-0948-4714-8620-87BBC012296C}"/>
                </a:ext>
              </a:extLst>
            </p:cNvPr>
            <p:cNvSpPr txBox="1"/>
            <p:nvPr/>
          </p:nvSpPr>
          <p:spPr>
            <a:xfrm>
              <a:off x="833203" y="1072490"/>
              <a:ext cx="8230620" cy="542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台灣近十五年來的自殺率確實有遞減的趨勢。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62AA8D0-B4C3-4AF1-B3E4-76A7F6860B6F}"/>
              </a:ext>
            </a:extLst>
          </p:cNvPr>
          <p:cNvGrpSpPr>
            <a:grpSpLocks noChangeAspect="1"/>
          </p:cNvGrpSpPr>
          <p:nvPr/>
        </p:nvGrpSpPr>
        <p:grpSpPr>
          <a:xfrm>
            <a:off x="1249967" y="1647106"/>
            <a:ext cx="9952639" cy="954107"/>
            <a:chOff x="1208760" y="1933381"/>
            <a:chExt cx="10316933" cy="989027"/>
          </a:xfrm>
        </p:grpSpPr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49FF42B6-B034-4108-9627-FB0EE30E4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08760" y="1964091"/>
              <a:ext cx="479312" cy="55976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89F21A7-25E4-4BEB-BA65-369793375200}"/>
                </a:ext>
              </a:extLst>
            </p:cNvPr>
            <p:cNvSpPr txBox="1"/>
            <p:nvPr/>
          </p:nvSpPr>
          <p:spPr>
            <a:xfrm>
              <a:off x="1208762" y="1933381"/>
              <a:ext cx="10316931" cy="989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 sz="3200" b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marL="514350" indent="-514350">
                <a:buAutoNum type="arabicPeriod" startAt="2"/>
              </a:pPr>
              <a:r>
                <a:rPr lang="zh-TW" altLang="en-US" sz="2800" dirty="0"/>
                <a:t>自殺的原因是多方面的，因此並不能將自殺原因歸咎於單一一個因素。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67D387E-13F4-4522-817D-D208007EDFF1}"/>
              </a:ext>
            </a:extLst>
          </p:cNvPr>
          <p:cNvGrpSpPr>
            <a:grpSpLocks noChangeAspect="1"/>
          </p:cNvGrpSpPr>
          <p:nvPr/>
        </p:nvGrpSpPr>
        <p:grpSpPr>
          <a:xfrm>
            <a:off x="1249966" y="2687584"/>
            <a:ext cx="7019872" cy="556150"/>
            <a:chOff x="833201" y="1072490"/>
            <a:chExt cx="7276818" cy="576505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D12151C6-68F1-4CA9-A691-6F50588C7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3201" y="1089231"/>
              <a:ext cx="479312" cy="559764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EF29164-1A3A-4E23-9BC1-FE8CA743B41E}"/>
                </a:ext>
              </a:extLst>
            </p:cNvPr>
            <p:cNvSpPr txBox="1"/>
            <p:nvPr/>
          </p:nvSpPr>
          <p:spPr>
            <a:xfrm>
              <a:off x="833203" y="1072490"/>
              <a:ext cx="7276816" cy="542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3.    65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歲以上的自殺率為各年齡層最高的。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5A11889-3803-4CE0-93CB-E75F093F4495}"/>
              </a:ext>
            </a:extLst>
          </p:cNvPr>
          <p:cNvGrpSpPr>
            <a:grpSpLocks noChangeAspect="1"/>
          </p:cNvGrpSpPr>
          <p:nvPr/>
        </p:nvGrpSpPr>
        <p:grpSpPr>
          <a:xfrm>
            <a:off x="1249964" y="5719079"/>
            <a:ext cx="9735360" cy="567303"/>
            <a:chOff x="833199" y="1072490"/>
            <a:chExt cx="10091702" cy="588066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2B047117-1EAA-4EFA-98F0-90444BAE6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3199" y="1100792"/>
              <a:ext cx="479312" cy="559764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9484D66-046B-41F9-8153-DD85AC3E2859}"/>
                </a:ext>
              </a:extLst>
            </p:cNvPr>
            <p:cNvSpPr txBox="1"/>
            <p:nvPr/>
          </p:nvSpPr>
          <p:spPr>
            <a:xfrm>
              <a:off x="833203" y="1072490"/>
              <a:ext cx="10091698" cy="542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6.  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吊死、勒死及窒息一直都是每一年佔比最高的自殺方法。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0EBDE67-5DD7-496E-86F5-1D34E86C0941}"/>
              </a:ext>
            </a:extLst>
          </p:cNvPr>
          <p:cNvGrpSpPr>
            <a:grpSpLocks noChangeAspect="1"/>
          </p:cNvGrpSpPr>
          <p:nvPr/>
        </p:nvGrpSpPr>
        <p:grpSpPr>
          <a:xfrm>
            <a:off x="1249965" y="4700183"/>
            <a:ext cx="6324170" cy="540000"/>
            <a:chOff x="833200" y="1069517"/>
            <a:chExt cx="6555651" cy="559764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E42FAAE1-E900-46AE-8152-249BF377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3200" y="1069517"/>
              <a:ext cx="479312" cy="559764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E38F6DA-BBC6-4C40-915C-32CB6A50215A}"/>
                </a:ext>
              </a:extLst>
            </p:cNvPr>
            <p:cNvSpPr txBox="1"/>
            <p:nvPr/>
          </p:nvSpPr>
          <p:spPr>
            <a:xfrm>
              <a:off x="833203" y="1072490"/>
              <a:ext cx="6555648" cy="542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5. 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台灣各縣市的自殺率都有些微下降。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85A3A54-4CDE-4689-843A-629CF387F573}"/>
              </a:ext>
            </a:extLst>
          </p:cNvPr>
          <p:cNvGrpSpPr>
            <a:grpSpLocks noChangeAspect="1"/>
          </p:cNvGrpSpPr>
          <p:nvPr/>
        </p:nvGrpSpPr>
        <p:grpSpPr>
          <a:xfrm>
            <a:off x="1249965" y="3697378"/>
            <a:ext cx="5426489" cy="546235"/>
            <a:chOff x="833200" y="1072490"/>
            <a:chExt cx="5625113" cy="566227"/>
          </a:xfrm>
        </p:grpSpPr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9E15AAB9-23A8-4EDB-AA44-4EF08FC4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3200" y="1078953"/>
              <a:ext cx="479312" cy="559764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3686AAC-4907-4DCD-9AF0-C5129FD70767}"/>
                </a:ext>
              </a:extLst>
            </p:cNvPr>
            <p:cNvSpPr txBox="1"/>
            <p:nvPr/>
          </p:nvSpPr>
          <p:spPr>
            <a:xfrm>
              <a:off x="833203" y="1072490"/>
              <a:ext cx="5625110" cy="542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   </a:t>
              </a:r>
              <a:r>
                <a:rPr lang="zh-TW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男性的自殺率為女性的兩倍。</a:t>
              </a:r>
              <a:endPara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06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4EE8794-5999-4CC4-B4FC-AEFA101C81EF}"/>
              </a:ext>
            </a:extLst>
          </p:cNvPr>
          <p:cNvGrpSpPr/>
          <p:nvPr/>
        </p:nvGrpSpPr>
        <p:grpSpPr>
          <a:xfrm>
            <a:off x="972128" y="1520024"/>
            <a:ext cx="10701316" cy="792000"/>
            <a:chOff x="0" y="-28574"/>
            <a:chExt cx="9579480" cy="5783456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959C6206-A8A8-4334-851F-6269D4303AE2}"/>
                </a:ext>
              </a:extLst>
            </p:cNvPr>
            <p:cNvSpPr txBox="1"/>
            <p:nvPr/>
          </p:nvSpPr>
          <p:spPr>
            <a:xfrm>
              <a:off x="764833" y="284498"/>
              <a:ext cx="8814647" cy="5470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https://www.gender.ey.gov.tw/gecdb/Stat_Statistics_Query.aspx?sn=aeFG0R2tHwmrDtITC%24JSaA%40%40&amp;statsn=DMBD%24OPtJXfCXfz26krgwg%40%40&amp;d=&amp;n=130720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6E80E00D-29C0-486A-91B8-499E25A4023B}"/>
                </a:ext>
              </a:extLst>
            </p:cNvPr>
            <p:cNvSpPr txBox="1"/>
            <p:nvPr/>
          </p:nvSpPr>
          <p:spPr>
            <a:xfrm>
              <a:off x="0" y="-28574"/>
              <a:ext cx="379543" cy="31805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</a:p>
          </p:txBody>
        </p:sp>
      </p:grpSp>
      <p:grpSp>
        <p:nvGrpSpPr>
          <p:cNvPr id="5" name="Group 6">
            <a:extLst>
              <a:ext uri="{FF2B5EF4-FFF2-40B4-BE49-F238E27FC236}">
                <a16:creationId xmlns:a16="http://schemas.microsoft.com/office/drawing/2014/main" id="{E4D3D91E-8FBD-4B29-8BCA-7590C5442D0C}"/>
              </a:ext>
            </a:extLst>
          </p:cNvPr>
          <p:cNvGrpSpPr/>
          <p:nvPr/>
        </p:nvGrpSpPr>
        <p:grpSpPr>
          <a:xfrm>
            <a:off x="972128" y="2629341"/>
            <a:ext cx="10701310" cy="468000"/>
            <a:chOff x="0" y="-746344"/>
            <a:chExt cx="9579475" cy="2937050"/>
          </a:xfrm>
        </p:grpSpPr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85D1C3D3-AF54-4075-B6DD-B8CBE2C86FEA}"/>
                </a:ext>
              </a:extLst>
            </p:cNvPr>
            <p:cNvSpPr txBox="1"/>
            <p:nvPr/>
          </p:nvSpPr>
          <p:spPr>
            <a:xfrm>
              <a:off x="764828" y="-332043"/>
              <a:ext cx="8814647" cy="2272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https://www.mohw.gov.tw/dl-70945-f9e765cd-2149-43ac-ba8e-5ceceb8b315c.html</a:t>
              </a:r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E7871999-F499-4229-B2C8-F023F6D2DBAB}"/>
                </a:ext>
              </a:extLst>
            </p:cNvPr>
            <p:cNvSpPr txBox="1"/>
            <p:nvPr/>
          </p:nvSpPr>
          <p:spPr>
            <a:xfrm>
              <a:off x="0" y="-746344"/>
              <a:ext cx="379543" cy="2937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</a:p>
          </p:txBody>
        </p:sp>
      </p:grpSp>
      <p:grpSp>
        <p:nvGrpSpPr>
          <p:cNvPr id="8" name="Group 9">
            <a:extLst>
              <a:ext uri="{FF2B5EF4-FFF2-40B4-BE49-F238E27FC236}">
                <a16:creationId xmlns:a16="http://schemas.microsoft.com/office/drawing/2014/main" id="{BB125D55-4EB9-48DE-8F5C-FBC4521E748D}"/>
              </a:ext>
            </a:extLst>
          </p:cNvPr>
          <p:cNvGrpSpPr/>
          <p:nvPr/>
        </p:nvGrpSpPr>
        <p:grpSpPr>
          <a:xfrm>
            <a:off x="972128" y="3414658"/>
            <a:ext cx="10701311" cy="468000"/>
            <a:chOff x="0" y="-451605"/>
            <a:chExt cx="9579475" cy="2986270"/>
          </a:xfrm>
        </p:grpSpPr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66A69760-8F98-4854-A455-9366121387E2}"/>
                </a:ext>
              </a:extLst>
            </p:cNvPr>
            <p:cNvSpPr txBox="1"/>
            <p:nvPr/>
          </p:nvSpPr>
          <p:spPr>
            <a:xfrm>
              <a:off x="764828" y="-85719"/>
              <a:ext cx="8814647" cy="2620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https://www.stat.gov.tw/ct.asp?xItem=37135&amp;ctNode=517&amp;mp=4</a:t>
              </a:r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C3C66EC0-9A47-4F5E-A482-E2971CF4D5C5}"/>
                </a:ext>
              </a:extLst>
            </p:cNvPr>
            <p:cNvSpPr txBox="1"/>
            <p:nvPr/>
          </p:nvSpPr>
          <p:spPr>
            <a:xfrm>
              <a:off x="0" y="-451605"/>
              <a:ext cx="379543" cy="27201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</a:t>
              </a: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4B092709-1948-455E-BA9A-445117530526}"/>
              </a:ext>
            </a:extLst>
          </p:cNvPr>
          <p:cNvGrpSpPr/>
          <p:nvPr/>
        </p:nvGrpSpPr>
        <p:grpSpPr>
          <a:xfrm>
            <a:off x="972128" y="4199975"/>
            <a:ext cx="10701314" cy="468000"/>
            <a:chOff x="0" y="-28574"/>
            <a:chExt cx="9579478" cy="1910064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AFA35CFF-E5E9-43EE-90E8-6E7E02D09CE8}"/>
                </a:ext>
              </a:extLst>
            </p:cNvPr>
            <p:cNvSpPr txBox="1"/>
            <p:nvPr/>
          </p:nvSpPr>
          <p:spPr>
            <a:xfrm>
              <a:off x="764831" y="232008"/>
              <a:ext cx="8814647" cy="12323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https://dep.mohw.gov.tw/dos/cp-1728-2920-113.html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69211785-FA85-474C-9CF7-24616B080FD3}"/>
                </a:ext>
              </a:extLst>
            </p:cNvPr>
            <p:cNvSpPr txBox="1"/>
            <p:nvPr/>
          </p:nvSpPr>
          <p:spPr>
            <a:xfrm>
              <a:off x="0" y="-28574"/>
              <a:ext cx="379543" cy="1910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</a:t>
              </a:r>
            </a:p>
          </p:txBody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04094631-ADD1-4B79-BBE9-9DDC0878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7120" y="450779"/>
            <a:ext cx="3728051" cy="842807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7C55B7CD-2374-4D50-9DA6-7FFE1196DB12}"/>
              </a:ext>
            </a:extLst>
          </p:cNvPr>
          <p:cNvSpPr txBox="1"/>
          <p:nvPr/>
        </p:nvSpPr>
        <p:spPr>
          <a:xfrm>
            <a:off x="1111111" y="90938"/>
            <a:ext cx="3304060" cy="1215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endParaRPr lang="en-US" sz="5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354593C2-3A1E-4815-A1EE-B0FFB2CD4491}"/>
              </a:ext>
            </a:extLst>
          </p:cNvPr>
          <p:cNvGrpSpPr/>
          <p:nvPr/>
        </p:nvGrpSpPr>
        <p:grpSpPr>
          <a:xfrm>
            <a:off x="972128" y="5734611"/>
            <a:ext cx="10701311" cy="468000"/>
            <a:chOff x="0" y="-28574"/>
            <a:chExt cx="9579476" cy="1910064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847DDCBC-A7CD-4738-848D-B841548A5128}"/>
                </a:ext>
              </a:extLst>
            </p:cNvPr>
            <p:cNvSpPr txBox="1"/>
            <p:nvPr/>
          </p:nvSpPr>
          <p:spPr>
            <a:xfrm>
              <a:off x="764829" y="247527"/>
              <a:ext cx="8814647" cy="132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https://data.worldbank.org/indicator/SH.STA.SUIC.P5?locations=KR</a:t>
              </a: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28D34565-EE7B-47F6-8266-AFC6A14A09C4}"/>
                </a:ext>
              </a:extLst>
            </p:cNvPr>
            <p:cNvSpPr txBox="1"/>
            <p:nvPr/>
          </p:nvSpPr>
          <p:spPr>
            <a:xfrm>
              <a:off x="0" y="-28574"/>
              <a:ext cx="379543" cy="1910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06</a:t>
              </a:r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8CF14D5D-2A33-4EF5-8256-EF4C4815E7BB}"/>
              </a:ext>
            </a:extLst>
          </p:cNvPr>
          <p:cNvGrpSpPr/>
          <p:nvPr/>
        </p:nvGrpSpPr>
        <p:grpSpPr>
          <a:xfrm>
            <a:off x="972128" y="4985292"/>
            <a:ext cx="10701312" cy="432000"/>
            <a:chOff x="0" y="-28574"/>
            <a:chExt cx="9579477" cy="1910064"/>
          </a:xfrm>
        </p:grpSpPr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8B899369-5E30-4255-AA1A-962ACE981842}"/>
                </a:ext>
              </a:extLst>
            </p:cNvPr>
            <p:cNvSpPr txBox="1"/>
            <p:nvPr/>
          </p:nvSpPr>
          <p:spPr>
            <a:xfrm>
              <a:off x="764830" y="247532"/>
              <a:ext cx="8814647" cy="1591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https://data.worldbank.org/indicator/SH.STA.SUIC.P5?locations=JP</a:t>
              </a:r>
            </a:p>
          </p:txBody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302D4C2-DCCE-4151-A7C9-52E52B14EE95}"/>
                </a:ext>
              </a:extLst>
            </p:cNvPr>
            <p:cNvSpPr txBox="1"/>
            <p:nvPr/>
          </p:nvSpPr>
          <p:spPr>
            <a:xfrm>
              <a:off x="0" y="-28574"/>
              <a:ext cx="379543" cy="1910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978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BB9038D-911F-4940-A5AF-DBF77A000106}"/>
              </a:ext>
            </a:extLst>
          </p:cNvPr>
          <p:cNvSpPr txBox="1"/>
          <p:nvPr/>
        </p:nvSpPr>
        <p:spPr>
          <a:xfrm>
            <a:off x="3781103" y="2767280"/>
            <a:ext cx="46297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 END</a:t>
            </a:r>
            <a:endParaRPr lang="zh-TW" altLang="en-US" sz="8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162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BB9038D-911F-4940-A5AF-DBF77A000106}"/>
              </a:ext>
            </a:extLst>
          </p:cNvPr>
          <p:cNvSpPr txBox="1"/>
          <p:nvPr/>
        </p:nvSpPr>
        <p:spPr>
          <a:xfrm>
            <a:off x="3951824" y="2767281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研究目的</a:t>
            </a:r>
          </a:p>
        </p:txBody>
      </p:sp>
    </p:spTree>
    <p:extLst>
      <p:ext uri="{BB962C8B-B14F-4D97-AF65-F5344CB8AC3E}">
        <p14:creationId xmlns:p14="http://schemas.microsoft.com/office/powerpoint/2010/main" val="1321197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DC4CE256-7C4F-4D26-9A60-2C889932CC02}"/>
              </a:ext>
            </a:extLst>
          </p:cNvPr>
          <p:cNvGrpSpPr/>
          <p:nvPr/>
        </p:nvGrpSpPr>
        <p:grpSpPr>
          <a:xfrm>
            <a:off x="580982" y="1099606"/>
            <a:ext cx="11030036" cy="4658789"/>
            <a:chOff x="313899" y="941695"/>
            <a:chExt cx="11548650" cy="4658789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C18557B8-8A40-4D06-862D-CAC6F630769C}"/>
                </a:ext>
              </a:extLst>
            </p:cNvPr>
            <p:cNvGrpSpPr/>
            <p:nvPr/>
          </p:nvGrpSpPr>
          <p:grpSpPr>
            <a:xfrm>
              <a:off x="313899" y="941696"/>
              <a:ext cx="4969688" cy="1951386"/>
              <a:chOff x="286603" y="410055"/>
              <a:chExt cx="5148716" cy="2058365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ED10AFF5-7CB1-4302-A359-0F3053A7F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6603" y="410055"/>
                <a:ext cx="5148716" cy="2058365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21D7035-22A6-42E6-9052-D5C78A252BCE}"/>
                  </a:ext>
                </a:extLst>
              </p:cNvPr>
              <p:cNvGrpSpPr/>
              <p:nvPr/>
            </p:nvGrpSpPr>
            <p:grpSpPr>
              <a:xfrm>
                <a:off x="853775" y="614391"/>
                <a:ext cx="4457828" cy="1558056"/>
                <a:chOff x="402281" y="62177"/>
                <a:chExt cx="8472698" cy="3317608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360C89A-7486-49B5-B1F7-CCECB89AE895}"/>
                    </a:ext>
                  </a:extLst>
                </p:cNvPr>
                <p:cNvSpPr txBox="1"/>
                <p:nvPr/>
              </p:nvSpPr>
              <p:spPr>
                <a:xfrm>
                  <a:off x="402281" y="1444189"/>
                  <a:ext cx="8472698" cy="193559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r>
                    <a:rPr lang="zh-TW" altLang="en-US" sz="2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台灣近十五年來自殺率是否有遞減的趨勢</a:t>
                  </a:r>
                  <a:endParaRPr lang="en-US" altLang="zh-TW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68A395-D32B-4E6A-AEBC-053086A38CE6}"/>
                    </a:ext>
                  </a:extLst>
                </p:cNvPr>
                <p:cNvSpPr txBox="1"/>
                <p:nvPr/>
              </p:nvSpPr>
              <p:spPr>
                <a:xfrm>
                  <a:off x="402281" y="62177"/>
                  <a:ext cx="7895750" cy="138201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4680"/>
                    </a:lnSpc>
                  </a:pPr>
                  <a:r>
                    <a:rPr lang="zh-TW" altLang="en-US" sz="2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目的一：</a:t>
                  </a:r>
                  <a:endParaRPr lang="en-US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90A73207-22E3-4CAF-AF14-EB4EAAF076D0}"/>
                </a:ext>
              </a:extLst>
            </p:cNvPr>
            <p:cNvGrpSpPr/>
            <p:nvPr/>
          </p:nvGrpSpPr>
          <p:grpSpPr>
            <a:xfrm>
              <a:off x="1176973" y="3649098"/>
              <a:ext cx="4969688" cy="1951386"/>
              <a:chOff x="286603" y="410055"/>
              <a:chExt cx="5148716" cy="2058365"/>
            </a:xfrm>
          </p:grpSpPr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C4F31393-A4E6-441B-BC6D-9EC2E1D56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6603" y="410055"/>
                <a:ext cx="5148716" cy="2058365"/>
              </a:xfrm>
              <a:prstGeom prst="rect">
                <a:avLst/>
              </a:prstGeom>
            </p:spPr>
          </p:pic>
          <p:grpSp>
            <p:nvGrpSpPr>
              <p:cNvPr id="22" name="Group 6">
                <a:extLst>
                  <a:ext uri="{FF2B5EF4-FFF2-40B4-BE49-F238E27FC236}">
                    <a16:creationId xmlns:a16="http://schemas.microsoft.com/office/drawing/2014/main" id="{49F42292-A316-4781-90E8-610818940C7B}"/>
                  </a:ext>
                </a:extLst>
              </p:cNvPr>
              <p:cNvGrpSpPr/>
              <p:nvPr/>
            </p:nvGrpSpPr>
            <p:grpSpPr>
              <a:xfrm>
                <a:off x="853774" y="614391"/>
                <a:ext cx="4318678" cy="1103547"/>
                <a:chOff x="402279" y="62177"/>
                <a:chExt cx="8208225" cy="2349810"/>
              </a:xfrm>
            </p:grpSpPr>
            <p:sp>
              <p:nvSpPr>
                <p:cNvPr id="23" name="TextBox 7">
                  <a:extLst>
                    <a:ext uri="{FF2B5EF4-FFF2-40B4-BE49-F238E27FC236}">
                      <a16:creationId xmlns:a16="http://schemas.microsoft.com/office/drawing/2014/main" id="{79523B88-0378-4218-8E23-42B0BB00061D}"/>
                    </a:ext>
                  </a:extLst>
                </p:cNvPr>
                <p:cNvSpPr txBox="1"/>
                <p:nvPr/>
              </p:nvSpPr>
              <p:spPr>
                <a:xfrm>
                  <a:off x="402279" y="1444189"/>
                  <a:ext cx="8208225" cy="967798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endParaRPr lang="en-US" altLang="zh-TW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4" name="TextBox 8">
                  <a:extLst>
                    <a:ext uri="{FF2B5EF4-FFF2-40B4-BE49-F238E27FC236}">
                      <a16:creationId xmlns:a16="http://schemas.microsoft.com/office/drawing/2014/main" id="{8A133028-3970-4647-82B0-A7D694AD64DE}"/>
                    </a:ext>
                  </a:extLst>
                </p:cNvPr>
                <p:cNvSpPr txBox="1"/>
                <p:nvPr/>
              </p:nvSpPr>
              <p:spPr>
                <a:xfrm>
                  <a:off x="402281" y="62177"/>
                  <a:ext cx="7895750" cy="12005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4680"/>
                    </a:lnSpc>
                  </a:pPr>
                  <a:r>
                    <a:rPr lang="zh-TW" altLang="en-US" sz="2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目的三：</a:t>
                  </a:r>
                  <a:endParaRPr lang="en-US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D300312-C319-475D-918B-BE088026A2EA}"/>
                </a:ext>
              </a:extLst>
            </p:cNvPr>
            <p:cNvGrpSpPr/>
            <p:nvPr/>
          </p:nvGrpSpPr>
          <p:grpSpPr>
            <a:xfrm>
              <a:off x="6029787" y="941695"/>
              <a:ext cx="4969688" cy="2101684"/>
              <a:chOff x="286603" y="410055"/>
              <a:chExt cx="5148716" cy="2216903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5CAC46E2-F7BA-4470-A350-09286F3F9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6603" y="410055"/>
                <a:ext cx="5148716" cy="2058365"/>
              </a:xfrm>
              <a:prstGeom prst="rect">
                <a:avLst/>
              </a:prstGeom>
            </p:spPr>
          </p:pic>
          <p:grpSp>
            <p:nvGrpSpPr>
              <p:cNvPr id="27" name="Group 6">
                <a:extLst>
                  <a:ext uri="{FF2B5EF4-FFF2-40B4-BE49-F238E27FC236}">
                    <a16:creationId xmlns:a16="http://schemas.microsoft.com/office/drawing/2014/main" id="{9A622E38-ADCF-4AC8-9044-352197477282}"/>
                  </a:ext>
                </a:extLst>
              </p:cNvPr>
              <p:cNvGrpSpPr/>
              <p:nvPr/>
            </p:nvGrpSpPr>
            <p:grpSpPr>
              <a:xfrm>
                <a:off x="853775" y="614391"/>
                <a:ext cx="4400580" cy="2012567"/>
                <a:chOff x="402281" y="62177"/>
                <a:chExt cx="8363891" cy="4285407"/>
              </a:xfrm>
            </p:grpSpPr>
            <p:sp>
              <p:nvSpPr>
                <p:cNvPr id="28" name="TextBox 7">
                  <a:extLst>
                    <a:ext uri="{FF2B5EF4-FFF2-40B4-BE49-F238E27FC236}">
                      <a16:creationId xmlns:a16="http://schemas.microsoft.com/office/drawing/2014/main" id="{EDDF6810-26B1-4F8C-8FEC-D971A16B94B5}"/>
                    </a:ext>
                  </a:extLst>
                </p:cNvPr>
                <p:cNvSpPr txBox="1"/>
                <p:nvPr/>
              </p:nvSpPr>
              <p:spPr>
                <a:xfrm>
                  <a:off x="402281" y="1444190"/>
                  <a:ext cx="8363891" cy="290339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r>
                    <a:rPr lang="zh-TW" altLang="en-US" sz="2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分別以性別、年齡、地區和自殺方式來分析自殺率</a:t>
                  </a:r>
                  <a:endParaRPr lang="en-US" altLang="zh-TW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endParaRPr lang="en-US" altLang="zh-TW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29" name="TextBox 8">
                  <a:extLst>
                    <a:ext uri="{FF2B5EF4-FFF2-40B4-BE49-F238E27FC236}">
                      <a16:creationId xmlns:a16="http://schemas.microsoft.com/office/drawing/2014/main" id="{FF343DCD-4984-4717-9A21-378B43D98F26}"/>
                    </a:ext>
                  </a:extLst>
                </p:cNvPr>
                <p:cNvSpPr txBox="1"/>
                <p:nvPr/>
              </p:nvSpPr>
              <p:spPr>
                <a:xfrm>
                  <a:off x="402281" y="62177"/>
                  <a:ext cx="7895750" cy="120053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4680"/>
                    </a:lnSpc>
                  </a:pPr>
                  <a:r>
                    <a:rPr lang="zh-TW" altLang="en-US" sz="2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目的二：</a:t>
                  </a:r>
                  <a:endParaRPr lang="en-US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AE1194B8-6947-4E65-8BC4-721158E85A0D}"/>
                </a:ext>
              </a:extLst>
            </p:cNvPr>
            <p:cNvGrpSpPr/>
            <p:nvPr/>
          </p:nvGrpSpPr>
          <p:grpSpPr>
            <a:xfrm>
              <a:off x="6892861" y="3649098"/>
              <a:ext cx="4969688" cy="1951386"/>
              <a:chOff x="286603" y="410055"/>
              <a:chExt cx="5148716" cy="2058365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E96DC73A-2ECE-4765-A66A-4B4108838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6603" y="410055"/>
                <a:ext cx="5148716" cy="2058365"/>
              </a:xfrm>
              <a:prstGeom prst="rect">
                <a:avLst/>
              </a:prstGeom>
            </p:spPr>
          </p:pic>
          <p:grpSp>
            <p:nvGrpSpPr>
              <p:cNvPr id="32" name="Group 6">
                <a:extLst>
                  <a:ext uri="{FF2B5EF4-FFF2-40B4-BE49-F238E27FC236}">
                    <a16:creationId xmlns:a16="http://schemas.microsoft.com/office/drawing/2014/main" id="{E22D2DB5-9A96-4042-A599-BDD112C383D5}"/>
                  </a:ext>
                </a:extLst>
              </p:cNvPr>
              <p:cNvGrpSpPr/>
              <p:nvPr/>
            </p:nvGrpSpPr>
            <p:grpSpPr>
              <a:xfrm>
                <a:off x="853774" y="614391"/>
                <a:ext cx="4392589" cy="1558056"/>
                <a:chOff x="402279" y="62177"/>
                <a:chExt cx="8348704" cy="3317608"/>
              </a:xfrm>
            </p:grpSpPr>
            <p:sp>
              <p:nvSpPr>
                <p:cNvPr id="33" name="TextBox 7">
                  <a:extLst>
                    <a:ext uri="{FF2B5EF4-FFF2-40B4-BE49-F238E27FC236}">
                      <a16:creationId xmlns:a16="http://schemas.microsoft.com/office/drawing/2014/main" id="{90276BC8-C918-4115-BBDE-B01D9E2E9171}"/>
                    </a:ext>
                  </a:extLst>
                </p:cNvPr>
                <p:cNvSpPr txBox="1"/>
                <p:nvPr/>
              </p:nvSpPr>
              <p:spPr>
                <a:xfrm>
                  <a:off x="402279" y="1444189"/>
                  <a:ext cx="8348704" cy="1935596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r>
                    <a:rPr lang="zh-TW" altLang="en-US" sz="2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探討自殺率和失業率是否有顯著相關</a:t>
                  </a:r>
                  <a:endParaRPr lang="en-US" altLang="zh-TW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4" name="TextBox 8">
                  <a:extLst>
                    <a:ext uri="{FF2B5EF4-FFF2-40B4-BE49-F238E27FC236}">
                      <a16:creationId xmlns:a16="http://schemas.microsoft.com/office/drawing/2014/main" id="{C7E13A76-ADB0-4D09-B3E1-F23A21AE9E4E}"/>
                    </a:ext>
                  </a:extLst>
                </p:cNvPr>
                <p:cNvSpPr txBox="1"/>
                <p:nvPr/>
              </p:nvSpPr>
              <p:spPr>
                <a:xfrm>
                  <a:off x="402281" y="62177"/>
                  <a:ext cx="7895750" cy="113813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4680"/>
                    </a:lnSpc>
                  </a:pPr>
                  <a:r>
                    <a:rPr lang="zh-TW" altLang="en-US" sz="28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目的四：</a:t>
                  </a:r>
                  <a:endParaRPr lang="en-US" sz="2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DD330C2-00F8-43DE-9018-EBC56DACAEB2}"/>
              </a:ext>
            </a:extLst>
          </p:cNvPr>
          <p:cNvSpPr txBox="1"/>
          <p:nvPr/>
        </p:nvSpPr>
        <p:spPr>
          <a:xfrm>
            <a:off x="1836843" y="4535230"/>
            <a:ext cx="39210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探討自殺率和精神醫療資源的關聯</a:t>
            </a:r>
          </a:p>
        </p:txBody>
      </p:sp>
    </p:spTree>
    <p:extLst>
      <p:ext uri="{BB962C8B-B14F-4D97-AF65-F5344CB8AC3E}">
        <p14:creationId xmlns:p14="http://schemas.microsoft.com/office/powerpoint/2010/main" val="275499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E42B0A5-4DD6-4325-B9E9-AC22C4B11F51}"/>
              </a:ext>
            </a:extLst>
          </p:cNvPr>
          <p:cNvSpPr txBox="1"/>
          <p:nvPr/>
        </p:nvSpPr>
        <p:spPr>
          <a:xfrm>
            <a:off x="3951824" y="2767281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資料簡介</a:t>
            </a:r>
          </a:p>
        </p:txBody>
      </p:sp>
    </p:spTree>
    <p:extLst>
      <p:ext uri="{BB962C8B-B14F-4D97-AF65-F5344CB8AC3E}">
        <p14:creationId xmlns:p14="http://schemas.microsoft.com/office/powerpoint/2010/main" val="341073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4A65CD8-7FCD-4DDE-B3C1-9F30F4473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39498"/>
              </p:ext>
            </p:extLst>
          </p:nvPr>
        </p:nvGraphicFramePr>
        <p:xfrm>
          <a:off x="696000" y="1557000"/>
          <a:ext cx="10800000" cy="37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8048908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474798000"/>
                    </a:ext>
                  </a:extLst>
                </a:gridCol>
                <a:gridCol w="7560000">
                  <a:extLst>
                    <a:ext uri="{9D8B030D-6E8A-4147-A177-3AD203B41FA5}">
                      <a16:colId xmlns:a16="http://schemas.microsoft.com/office/drawing/2014/main" val="776950983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變數</a:t>
                      </a:r>
                    </a:p>
                  </a:txBody>
                  <a:tcPr marL="0" marR="0" marT="0" marB="0" anchor="ctr">
                    <a:solidFill>
                      <a:srgbClr val="E4CE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</a:p>
                  </a:txBody>
                  <a:tcPr marL="0" marR="0" marT="0" marB="0" anchor="ctr">
                    <a:solidFill>
                      <a:srgbClr val="E4CE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意義及數值範圍</a:t>
                      </a:r>
                    </a:p>
                  </a:txBody>
                  <a:tcPr marL="0" marR="0" marT="0" marB="0" anchor="ctr">
                    <a:solidFill>
                      <a:srgbClr val="E4C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04676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年份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~109年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8747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性別</a:t>
                      </a: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男、女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78217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年齡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五類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0~14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、15~24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、25~44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、45~64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、65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</a:t>
                      </a:r>
                      <a:endParaRPr lang="zh-TW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2053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地區</a:t>
                      </a: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台灣各縣市</a:t>
                      </a: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7937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自殺人數</a:t>
                      </a:r>
                      <a:endParaRPr lang="zh-TW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連續</a:t>
                      </a:r>
                      <a:endParaRPr lang="zh-TW" alt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區間：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0~</a:t>
                      </a:r>
                      <a:r>
                        <a:rPr lang="en-US" alt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5000</a:t>
                      </a:r>
                      <a:endParaRPr lang="zh-TW" altLang="en-US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75215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自殺率(每十萬人)</a:t>
                      </a: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連續</a:t>
                      </a:r>
                      <a:endParaRPr 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自殺人數/總人口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*100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000 </a:t>
                      </a:r>
                    </a:p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區間：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0.0~20.0</a:t>
                      </a: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613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38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64DF01F-A9C2-4632-A851-0B1CF5951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608152"/>
              </p:ext>
            </p:extLst>
          </p:nvPr>
        </p:nvGraphicFramePr>
        <p:xfrm>
          <a:off x="696000" y="874798"/>
          <a:ext cx="10800000" cy="4831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38048908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474798000"/>
                    </a:ext>
                  </a:extLst>
                </a:gridCol>
                <a:gridCol w="7560000">
                  <a:extLst>
                    <a:ext uri="{9D8B030D-6E8A-4147-A177-3AD203B41FA5}">
                      <a16:colId xmlns:a16="http://schemas.microsoft.com/office/drawing/2014/main" val="776950983"/>
                    </a:ext>
                  </a:extLst>
                </a:gridCol>
              </a:tblGrid>
              <a:tr h="464404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變數</a:t>
                      </a:r>
                    </a:p>
                  </a:txBody>
                  <a:tcPr marL="0" marR="0" marT="0" marB="0" anchor="ctr">
                    <a:solidFill>
                      <a:srgbClr val="E4CE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</a:p>
                  </a:txBody>
                  <a:tcPr marL="0" marR="0" marT="0" marB="0" anchor="ctr">
                    <a:solidFill>
                      <a:srgbClr val="E4CE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意義及數值範圍</a:t>
                      </a:r>
                    </a:p>
                  </a:txBody>
                  <a:tcPr marL="0" marR="0" marT="0" marB="0" anchor="ctr">
                    <a:solidFill>
                      <a:srgbClr val="E4CE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046766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自殺方式</a:t>
                      </a:r>
                      <a:endParaRPr lang="zh-TW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八類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以固體或液體物質自殺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以氣體及蒸汽自殺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</a:t>
                      </a:r>
                      <a:endParaRPr lang="en-US" alt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吊死、勒死及窒息之自殺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溺水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淹死自殺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</a:t>
                      </a:r>
                      <a:endParaRPr lang="en-US" alt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鎗砲及爆炸物自殺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切穿工具自殺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</a:t>
                      </a:r>
                      <a:endParaRPr lang="en-US" alt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lv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由高處跳下自殺</a:t>
                      </a: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</a:t>
                      </a:r>
                      <a:r>
                        <a:rPr lang="zh-TW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其他及未明示之方式自殺</a:t>
                      </a:r>
                      <a:endParaRPr lang="en-US" alt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61365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自殺方式占比率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endParaRPr lang="zh-TW" altLang="en-US" sz="18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連續</a:t>
                      </a:r>
                      <a:endParaRPr 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該自殺方式的人數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自殺人數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區間：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0.0%~100.0%</a:t>
                      </a: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94599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失業率(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%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連續</a:t>
                      </a:r>
                      <a:endParaRPr lang="zh-TW" alt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失業人口/勞動人口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zh-TW" altLang="en-US" sz="1800" kern="1200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*</a:t>
                      </a:r>
                      <a:r>
                        <a:rPr lang="en-US" altLang="zh-TW" sz="1800" kern="1200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區間：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0.0~5.0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45355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臨床心理師</a:t>
                      </a: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alt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三類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：精神醫療機構、精神復健機構及精神護理之家之臨床心理師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含兼任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rgbClr val="F1E4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3313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臨床心理師人數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連續</a:t>
                      </a:r>
                      <a:endParaRPr lang="zh-TW" altLang="zh-TW" sz="1800" b="0" i="0" u="none" strike="noStrike" noProof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區間：0~1000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566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F8A7009-8060-4BC8-A6CE-9B3F57C3EEF8}"/>
              </a:ext>
            </a:extLst>
          </p:cNvPr>
          <p:cNvSpPr txBox="1"/>
          <p:nvPr/>
        </p:nvSpPr>
        <p:spPr>
          <a:xfrm>
            <a:off x="3951824" y="2767281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圖表分析</a:t>
            </a:r>
          </a:p>
        </p:txBody>
      </p:sp>
    </p:spTree>
    <p:extLst>
      <p:ext uri="{BB962C8B-B14F-4D97-AF65-F5344CB8AC3E}">
        <p14:creationId xmlns:p14="http://schemas.microsoft.com/office/powerpoint/2010/main" val="247128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382BD0-1EC2-484D-9947-86A6DA4F4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73" y="729000"/>
            <a:ext cx="1070505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43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4232</TotalTime>
  <Words>650</Words>
  <Application>Microsoft Office PowerPoint</Application>
  <PresentationFormat>寬螢幕</PresentationFormat>
  <Paragraphs>109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朱嘉翎</dc:creator>
  <cp:lastModifiedBy>君彤 蔡</cp:lastModifiedBy>
  <cp:revision>33</cp:revision>
  <dcterms:created xsi:type="dcterms:W3CDTF">2021-11-23T09:13:01Z</dcterms:created>
  <dcterms:modified xsi:type="dcterms:W3CDTF">2021-12-28T03:36:57Z</dcterms:modified>
</cp:coreProperties>
</file>